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24"/>
  </p:notesMasterIdLst>
  <p:sldIdLst>
    <p:sldId id="892" r:id="rId4"/>
    <p:sldId id="894" r:id="rId5"/>
    <p:sldId id="772" r:id="rId6"/>
    <p:sldId id="895" r:id="rId7"/>
    <p:sldId id="995" r:id="rId8"/>
    <p:sldId id="996" r:id="rId9"/>
    <p:sldId id="991" r:id="rId10"/>
    <p:sldId id="499" r:id="rId11"/>
    <p:sldId id="977" r:id="rId12"/>
    <p:sldId id="955" r:id="rId13"/>
    <p:sldId id="997" r:id="rId14"/>
    <p:sldId id="972" r:id="rId15"/>
    <p:sldId id="1000" r:id="rId16"/>
    <p:sldId id="999" r:id="rId17"/>
    <p:sldId id="998" r:id="rId18"/>
    <p:sldId id="1005" r:id="rId19"/>
    <p:sldId id="1004" r:id="rId20"/>
    <p:sldId id="1001" r:id="rId21"/>
    <p:sldId id="1002" r:id="rId22"/>
    <p:sldId id="100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454617D-46F6-492E-A44E-8F07861F10D5}" v="36" dt="2022-04-27T20:43:26.9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6C3403-41E8-4678-AF6E-E8FD3C2F138A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C1454D1-3406-4926-BBCF-454F356BEB14}">
      <dgm:prSet/>
      <dgm:spPr/>
      <dgm:t>
        <a:bodyPr/>
        <a:lstStyle/>
        <a:p>
          <a:r>
            <a:rPr lang="en-US"/>
            <a:t>“We know the technical solution to this problem.</a:t>
          </a:r>
        </a:p>
      </dgm:t>
    </dgm:pt>
    <dgm:pt modelId="{AF8EE546-B599-4116-8815-280417A5CDCE}" type="parTrans" cxnId="{76C978A0-4AAC-4AD7-875B-98512C4A9219}">
      <dgm:prSet/>
      <dgm:spPr/>
      <dgm:t>
        <a:bodyPr/>
        <a:lstStyle/>
        <a:p>
          <a:endParaRPr lang="en-US"/>
        </a:p>
      </dgm:t>
    </dgm:pt>
    <dgm:pt modelId="{25B254D3-ABCA-45E7-9563-27C54EC648BD}" type="sibTrans" cxnId="{76C978A0-4AAC-4AD7-875B-98512C4A9219}">
      <dgm:prSet/>
      <dgm:spPr/>
      <dgm:t>
        <a:bodyPr/>
        <a:lstStyle/>
        <a:p>
          <a:endParaRPr lang="en-US"/>
        </a:p>
      </dgm:t>
    </dgm:pt>
    <dgm:pt modelId="{B60AA8F7-0EF6-466C-B0DA-35193E8E5024}">
      <dgm:prSet/>
      <dgm:spPr/>
      <dgm:t>
        <a:bodyPr/>
        <a:lstStyle/>
        <a:p>
          <a:r>
            <a:rPr lang="en-US"/>
            <a:t>This response will be about how well we communicate.”</a:t>
          </a:r>
        </a:p>
      </dgm:t>
    </dgm:pt>
    <dgm:pt modelId="{339D9AAC-AE19-42DE-B838-2DE727E05109}" type="parTrans" cxnId="{9338D69F-FA2D-435D-A6BE-27C0BBA84D3C}">
      <dgm:prSet/>
      <dgm:spPr/>
      <dgm:t>
        <a:bodyPr/>
        <a:lstStyle/>
        <a:p>
          <a:endParaRPr lang="en-US"/>
        </a:p>
      </dgm:t>
    </dgm:pt>
    <dgm:pt modelId="{6FF5F3A1-F769-441D-AB1C-3BE3AC5DDD6C}" type="sibTrans" cxnId="{9338D69F-FA2D-435D-A6BE-27C0BBA84D3C}">
      <dgm:prSet/>
      <dgm:spPr/>
      <dgm:t>
        <a:bodyPr/>
        <a:lstStyle/>
        <a:p>
          <a:endParaRPr lang="en-US"/>
        </a:p>
      </dgm:t>
    </dgm:pt>
    <dgm:pt modelId="{3D80B38B-EDBB-410D-AF9F-4D2B759680E9}" type="pres">
      <dgm:prSet presAssocID="{616C3403-41E8-4678-AF6E-E8FD3C2F138A}" presName="Name0" presStyleCnt="0">
        <dgm:presLayoutVars>
          <dgm:dir/>
          <dgm:animLvl val="lvl"/>
          <dgm:resizeHandles val="exact"/>
        </dgm:presLayoutVars>
      </dgm:prSet>
      <dgm:spPr/>
    </dgm:pt>
    <dgm:pt modelId="{087B6F7A-A487-416F-840B-84409B1223EE}" type="pres">
      <dgm:prSet presAssocID="{B60AA8F7-0EF6-466C-B0DA-35193E8E5024}" presName="boxAndChildren" presStyleCnt="0"/>
      <dgm:spPr/>
    </dgm:pt>
    <dgm:pt modelId="{44C40C27-C505-4F8A-97BA-B08783A0DAA3}" type="pres">
      <dgm:prSet presAssocID="{B60AA8F7-0EF6-466C-B0DA-35193E8E5024}" presName="parentTextBox" presStyleLbl="node1" presStyleIdx="0" presStyleCnt="2"/>
      <dgm:spPr/>
    </dgm:pt>
    <dgm:pt modelId="{832BE531-DC9F-4A61-B69E-7CA830DC1B07}" type="pres">
      <dgm:prSet presAssocID="{25B254D3-ABCA-45E7-9563-27C54EC648BD}" presName="sp" presStyleCnt="0"/>
      <dgm:spPr/>
    </dgm:pt>
    <dgm:pt modelId="{F979FBF5-0AA4-4B08-A185-449D9D6EB63B}" type="pres">
      <dgm:prSet presAssocID="{BC1454D1-3406-4926-BBCF-454F356BEB14}" presName="arrowAndChildren" presStyleCnt="0"/>
      <dgm:spPr/>
    </dgm:pt>
    <dgm:pt modelId="{1FDDCD20-0E44-4002-BB5B-FB941B842D8C}" type="pres">
      <dgm:prSet presAssocID="{BC1454D1-3406-4926-BBCF-454F356BEB14}" presName="parentTextArrow" presStyleLbl="node1" presStyleIdx="1" presStyleCnt="2"/>
      <dgm:spPr/>
    </dgm:pt>
  </dgm:ptLst>
  <dgm:cxnLst>
    <dgm:cxn modelId="{43E61939-0438-4F27-A825-B68E650490DE}" type="presOf" srcId="{B60AA8F7-0EF6-466C-B0DA-35193E8E5024}" destId="{44C40C27-C505-4F8A-97BA-B08783A0DAA3}" srcOrd="0" destOrd="0" presId="urn:microsoft.com/office/officeart/2005/8/layout/process4"/>
    <dgm:cxn modelId="{DFDB5398-61D5-41F6-B7AF-928B7EBE0085}" type="presOf" srcId="{616C3403-41E8-4678-AF6E-E8FD3C2F138A}" destId="{3D80B38B-EDBB-410D-AF9F-4D2B759680E9}" srcOrd="0" destOrd="0" presId="urn:microsoft.com/office/officeart/2005/8/layout/process4"/>
    <dgm:cxn modelId="{9338D69F-FA2D-435D-A6BE-27C0BBA84D3C}" srcId="{616C3403-41E8-4678-AF6E-E8FD3C2F138A}" destId="{B60AA8F7-0EF6-466C-B0DA-35193E8E5024}" srcOrd="1" destOrd="0" parTransId="{339D9AAC-AE19-42DE-B838-2DE727E05109}" sibTransId="{6FF5F3A1-F769-441D-AB1C-3BE3AC5DDD6C}"/>
    <dgm:cxn modelId="{76C978A0-4AAC-4AD7-875B-98512C4A9219}" srcId="{616C3403-41E8-4678-AF6E-E8FD3C2F138A}" destId="{BC1454D1-3406-4926-BBCF-454F356BEB14}" srcOrd="0" destOrd="0" parTransId="{AF8EE546-B599-4116-8815-280417A5CDCE}" sibTransId="{25B254D3-ABCA-45E7-9563-27C54EC648BD}"/>
    <dgm:cxn modelId="{6A9C7AEB-2F49-47A5-8128-42BB2F46261F}" type="presOf" srcId="{BC1454D1-3406-4926-BBCF-454F356BEB14}" destId="{1FDDCD20-0E44-4002-BB5B-FB941B842D8C}" srcOrd="0" destOrd="0" presId="urn:microsoft.com/office/officeart/2005/8/layout/process4"/>
    <dgm:cxn modelId="{7EE64933-7C6D-4050-B7F8-1D4D5F4CB052}" type="presParOf" srcId="{3D80B38B-EDBB-410D-AF9F-4D2B759680E9}" destId="{087B6F7A-A487-416F-840B-84409B1223EE}" srcOrd="0" destOrd="0" presId="urn:microsoft.com/office/officeart/2005/8/layout/process4"/>
    <dgm:cxn modelId="{CA539361-400B-43A5-9899-72876127E0C9}" type="presParOf" srcId="{087B6F7A-A487-416F-840B-84409B1223EE}" destId="{44C40C27-C505-4F8A-97BA-B08783A0DAA3}" srcOrd="0" destOrd="0" presId="urn:microsoft.com/office/officeart/2005/8/layout/process4"/>
    <dgm:cxn modelId="{2F82E3E2-8C64-40BF-8472-2DA4F669485C}" type="presParOf" srcId="{3D80B38B-EDBB-410D-AF9F-4D2B759680E9}" destId="{832BE531-DC9F-4A61-B69E-7CA830DC1B07}" srcOrd="1" destOrd="0" presId="urn:microsoft.com/office/officeart/2005/8/layout/process4"/>
    <dgm:cxn modelId="{310B1F3F-4841-4146-B813-18B2CEFC1F68}" type="presParOf" srcId="{3D80B38B-EDBB-410D-AF9F-4D2B759680E9}" destId="{F979FBF5-0AA4-4B08-A185-449D9D6EB63B}" srcOrd="2" destOrd="0" presId="urn:microsoft.com/office/officeart/2005/8/layout/process4"/>
    <dgm:cxn modelId="{B2E764A7-2F19-4DDD-9B77-E7F122C6247D}" type="presParOf" srcId="{F979FBF5-0AA4-4B08-A185-449D9D6EB63B}" destId="{1FDDCD20-0E44-4002-BB5B-FB941B842D8C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C40C27-C505-4F8A-97BA-B08783A0DAA3}">
      <dsp:nvSpPr>
        <dsp:cNvPr id="0" name=""/>
        <dsp:cNvSpPr/>
      </dsp:nvSpPr>
      <dsp:spPr>
        <a:xfrm>
          <a:off x="0" y="1990896"/>
          <a:ext cx="9783763" cy="13062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This response will be about how well we communicate.”</a:t>
          </a:r>
        </a:p>
      </dsp:txBody>
      <dsp:txXfrm>
        <a:off x="0" y="1990896"/>
        <a:ext cx="9783763" cy="1306243"/>
      </dsp:txXfrm>
    </dsp:sp>
    <dsp:sp modelId="{1FDDCD20-0E44-4002-BB5B-FB941B842D8C}">
      <dsp:nvSpPr>
        <dsp:cNvPr id="0" name=""/>
        <dsp:cNvSpPr/>
      </dsp:nvSpPr>
      <dsp:spPr>
        <a:xfrm rot="10800000">
          <a:off x="0" y="1487"/>
          <a:ext cx="9783763" cy="2009002"/>
        </a:xfrm>
        <a:prstGeom prst="upArrowCallout">
          <a:avLst/>
        </a:prstGeom>
        <a:solidFill>
          <a:schemeClr val="accent2">
            <a:hueOff val="113439"/>
            <a:satOff val="13039"/>
            <a:lumOff val="-103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7584" tIns="227584" rIns="227584" bIns="227584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/>
            <a:t>“We know the technical solution to this problem.</a:t>
          </a:r>
        </a:p>
      </dsp:txBody>
      <dsp:txXfrm rot="10800000">
        <a:off x="0" y="1487"/>
        <a:ext cx="9783763" cy="13053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97ACEB-BE18-4730-9D24-D4699A96213A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5BB374-07C8-43CC-A0EA-D94757F579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0110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47664-364A-4381-9860-823CC5F0B8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894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47664-364A-4381-9860-823CC5F0B85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6692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AB79878-63BE-4EA0-BD2F-34EFAEBFB99C}" type="datetime1">
              <a:rPr lang="en-US" altLang="en-US" smtClean="0"/>
              <a:pPr>
                <a:defRPr/>
              </a:pPr>
              <a:t>4/28/2022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9EFA9-1FB2-4031-A413-219DEA14E5A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3592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BF52461-5EB1-4F20-A184-ACCA9795ECF5}" type="datetime1">
              <a:rPr lang="en-US" altLang="en-US" smtClean="0"/>
              <a:pPr>
                <a:defRPr/>
              </a:pPr>
              <a:t>4/28/2022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0DC2CA-4F22-4151-A472-3DFCDE79F481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9741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pPr>
              <a:defRPr/>
            </a:pPr>
            <a:fld id="{658B906C-1C91-438A-B92A-4782B9F3B65C}" type="datetime1">
              <a:rPr lang="en-US" altLang="en-US" smtClean="0"/>
              <a:pPr>
                <a:defRPr/>
              </a:pPr>
              <a:t>4/28/2022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pPr>
              <a:defRPr/>
            </a:pPr>
            <a:fld id="{43C64F68-A1FD-429B-B322-33BBEAB8A692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69624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613-7597-4B62-8881-2007F02DE21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C4CD-41EC-4C28-8F6B-47C6462D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9771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613-7597-4B62-8881-2007F02DE21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C4CD-41EC-4C28-8F6B-47C6462D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0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613-7597-4B62-8881-2007F02DE21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C4CD-41EC-4C28-8F6B-47C6462D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455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613-7597-4B62-8881-2007F02DE21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C4CD-41EC-4C28-8F6B-47C6462D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2595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613-7597-4B62-8881-2007F02DE21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C4CD-41EC-4C28-8F6B-47C6462D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19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613-7597-4B62-8881-2007F02DE21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C4CD-41EC-4C28-8F6B-47C6462D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2977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613-7597-4B62-8881-2007F02DE21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C4CD-41EC-4C28-8F6B-47C6462D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673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613-7597-4B62-8881-2007F02DE21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C4CD-41EC-4C28-8F6B-47C6462D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85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30403B9-DB7C-4C18-A259-3142DD2761CE}" type="datetime1">
              <a:rPr lang="en-US" altLang="en-US" smtClean="0"/>
              <a:pPr>
                <a:defRPr/>
              </a:pPr>
              <a:t>4/28/2022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52B4D-779E-440F-A79D-280FE72B09C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396446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613-7597-4B62-8881-2007F02DE21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C4CD-41EC-4C28-8F6B-47C6462D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67711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613-7597-4B62-8881-2007F02DE21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C4CD-41EC-4C28-8F6B-47C6462D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3138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36613-7597-4B62-8881-2007F02DE21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BEC4CD-41EC-4C28-8F6B-47C6462D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0293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8DDF92-F83E-4DFF-87CD-8DDE22B4D5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EC1B4C-C6CD-4015-863D-AB5203E3C6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B8BB80-CA8B-4667-9226-6EB9364B0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0FB4-EA5D-4C0D-8352-B7AD2E963BD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B8A984-82C3-4AF8-868A-F433165D04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E722C1-8688-40A4-94BA-76D81F52F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D819-2B44-48E6-BDC4-D4BB317FE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93147"/>
      </p:ext>
    </p:extLst>
  </p:cSld>
  <p:clrMapOvr>
    <a:masterClrMapping/>
  </p:clrMapOvr>
  <p:transition spd="slow">
    <p:wip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DA2685-62D1-41D7-9AFF-A1FEBFBF7D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DBCCCF-8A1E-4B57-BDB3-5DCABE0A2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00966C-D00E-4EF8-8A47-346DE79C4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0FB4-EA5D-4C0D-8352-B7AD2E963BD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A4B78-F0D1-4168-BCA5-5ED42CA2B1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1D9581-965A-401C-9090-70AA3024B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D819-2B44-48E6-BDC4-D4BB317FE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2327367"/>
      </p:ext>
    </p:extLst>
  </p:cSld>
  <p:clrMapOvr>
    <a:masterClrMapping/>
  </p:clrMapOvr>
  <p:transition spd="slow">
    <p:wip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5730A1-71F2-496F-85AE-8A2A252BBA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D6E5B8-37A1-4CC7-9745-B8A3F75B63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DE0E7F-D3C3-4A3D-9942-8E79E929D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0FB4-EA5D-4C0D-8352-B7AD2E963BD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B5A7D-D3E7-4EB2-AD9B-C137611134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CCD34-8627-4D7C-89F3-C3657704E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D819-2B44-48E6-BDC4-D4BB317FE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551445"/>
      </p:ext>
    </p:extLst>
  </p:cSld>
  <p:clrMapOvr>
    <a:masterClrMapping/>
  </p:clrMapOvr>
  <p:transition spd="slow">
    <p:wip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8FCE2-64F6-45EC-816E-E759C42785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E7A812-06FF-426F-B6FB-0F9765EDB0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40ECDF-80AA-4CCF-A70D-27710C4634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884855-4F6A-4FC1-9074-E777B53106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0FB4-EA5D-4C0D-8352-B7AD2E963BD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584A20-4DE5-45A8-8FC7-C2372B3FF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2778FE-CAB8-48FB-BCD3-A0940A4858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D819-2B44-48E6-BDC4-D4BB317FE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595943"/>
      </p:ext>
    </p:extLst>
  </p:cSld>
  <p:clrMapOvr>
    <a:masterClrMapping/>
  </p:clrMapOvr>
  <p:transition spd="slow">
    <p:wip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75EE68-BB73-492E-AF0E-4DD564A63A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FEB0D3-0363-4FA8-9027-41E55874D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BF42E31-D872-48CE-B9B1-25FEE009D3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DA2118-642A-4261-96B4-E2E0617B49E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1558F8-B5E5-4428-8B08-77A9D43481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8857FD-BE3B-43A6-9D09-1A2640371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0FB4-EA5D-4C0D-8352-B7AD2E963BD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AD03A6E-FE89-4C76-BC19-BA1691532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E58EBC5-1CFC-4782-8E95-577FDBBF5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D819-2B44-48E6-BDC4-D4BB317FE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674202"/>
      </p:ext>
    </p:extLst>
  </p:cSld>
  <p:clrMapOvr>
    <a:masterClrMapping/>
  </p:clrMapOvr>
  <p:transition spd="slow">
    <p:wip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F31DA-447D-4FE3-B812-C8FCBAA00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4DDE91C-7809-4567-9524-ABD354AF8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0FB4-EA5D-4C0D-8352-B7AD2E963BD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FF4DE0-EFCA-4369-93C4-C7FA7F0E1B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9562B9-AD1B-4011-9B62-7854E9A6C4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D819-2B44-48E6-BDC4-D4BB317FE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086794"/>
      </p:ext>
    </p:extLst>
  </p:cSld>
  <p:clrMapOvr>
    <a:masterClrMapping/>
  </p:clrMapOvr>
  <p:transition spd="slow">
    <p:wip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01B6834-4CF2-4AB3-B773-B69DAAEFB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0FB4-EA5D-4C0D-8352-B7AD2E963BD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A5B771-FD24-4301-82CB-8A53AC02B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D6CD21-0CBC-4305-B496-35466AB94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D819-2B44-48E6-BDC4-D4BB317FE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13985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</p:spPr>
        <p:txBody>
          <a:bodyPr anchor="ctr">
            <a:noAutofit/>
          </a:bodyPr>
          <a:lstStyle>
            <a:lvl1pPr algn="ctr">
              <a:lnSpc>
                <a:spcPct val="80000"/>
              </a:lnSpc>
              <a:defRPr sz="6000" b="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EAC814C2-8E32-4B7F-B9FB-049D216F4616}" type="datetime1">
              <a:rPr lang="en-US" altLang="en-US" smtClean="0"/>
              <a:pPr>
                <a:defRPr/>
              </a:pPr>
              <a:t>4/28/2022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D4E4637F-A869-407C-B980-BF8E2E5482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71269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6E1BC-DC4B-417D-B54D-D417002C3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9CC7B5-D70B-406F-B381-114AFAAD76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664ED-B76D-4A44-9D3E-B0070987D8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DFC652-02D5-4F52-8CBE-E035FD27F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0FB4-EA5D-4C0D-8352-B7AD2E963BD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899E4F0-D422-4B8F-886F-D30C360B3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444C1F-D0EE-4553-B780-9898CE0E43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D819-2B44-48E6-BDC4-D4BB317FE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643677"/>
      </p:ext>
    </p:extLst>
  </p:cSld>
  <p:clrMapOvr>
    <a:masterClrMapping/>
  </p:clrMapOvr>
  <p:transition spd="slow">
    <p:wip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4A6442-EB37-4269-B2DC-FE0521D1C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8D52415-43EF-43B7-A0D4-F866413A8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51E54A-0C7F-4131-B3D2-6D20BAFD35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06A1AE-CE51-417B-A7A3-E4D5369D9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0FB4-EA5D-4C0D-8352-B7AD2E963BD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A6B3C23-E6F5-4587-BAEA-DB5A7EFDC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7921778-BFA6-4550-A883-44D77CC56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D819-2B44-48E6-BDC4-D4BB317FE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249398"/>
      </p:ext>
    </p:extLst>
  </p:cSld>
  <p:clrMapOvr>
    <a:masterClrMapping/>
  </p:clrMapOvr>
  <p:transition spd="slow">
    <p:wip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68D76-C333-4BB7-89C9-93682FD06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455519-B091-4CAE-8CDD-E803C5B691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115546-3985-492F-A876-04BDB84A26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0FB4-EA5D-4C0D-8352-B7AD2E963BD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A0E18D-B963-4934-8282-22DB932B6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768420-032B-4FB1-BFFD-E3954A054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D819-2B44-48E6-BDC4-D4BB317FE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018082"/>
      </p:ext>
    </p:extLst>
  </p:cSld>
  <p:clrMapOvr>
    <a:masterClrMapping/>
  </p:clrMapOvr>
  <p:transition spd="slow">
    <p:wip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8F42805-7A5B-4A44-9597-CA6F991491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3DE8F5-7F01-493D-9883-40F46FC1D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455666-8DD9-456E-8071-53DB90683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00FB4-EA5D-4C0D-8352-B7AD2E963BD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707569-4C23-4297-9832-7D39695A4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B327B7-0E1E-419F-986E-A4890A9C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76D819-2B44-48E6-BDC4-D4BB317FE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29876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06D743-0CC2-43A3-93D3-F85BFA211B79}" type="datetime1">
              <a:rPr lang="en-US" altLang="en-US" smtClean="0"/>
              <a:pPr>
                <a:defRPr/>
              </a:pPr>
              <a:t>4/28/2022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FE4779-FE00-449D-800C-7DF104CABF8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75627672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3FDD084-45C1-463C-93F8-0FB6C8B650B3}" type="datetime1">
              <a:rPr lang="en-US" altLang="en-US" smtClean="0"/>
              <a:pPr>
                <a:defRPr/>
              </a:pPr>
              <a:t>4/28/2022</a:t>
            </a:fld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DEF593-DCDF-4DD8-AE92-5B9DF704F3D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9739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F6333D-1C93-4606-BDEA-06D592EEE602}" type="datetime1">
              <a:rPr lang="en-US" altLang="en-US" smtClean="0"/>
              <a:pPr>
                <a:defRPr/>
              </a:pPr>
              <a:t>4/28/2022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0DC0D33-AF66-472D-AE30-098BE265CCF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8865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A1E03D-DF21-471C-9B4B-D5DED7479FC3}" type="datetime1">
              <a:rPr lang="en-US" altLang="en-US" smtClean="0"/>
              <a:pPr>
                <a:defRPr/>
              </a:pPr>
              <a:t>4/28/2022</a:t>
            </a:fld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963E8-006E-4BCD-8422-5CC55F7578F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6082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2458FD0-705B-4935-86F7-8408891B0E56}" type="datetime1">
              <a:rPr lang="en-US" altLang="en-US" smtClean="0"/>
              <a:pPr>
                <a:defRPr/>
              </a:pPr>
              <a:t>4/28/2022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1E62BE-C62C-4359-A1AC-9B2E2B04344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6831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C95B657-ACCA-468D-BC7C-94E2BFA78EB9}" type="datetime1">
              <a:rPr lang="en-US" altLang="en-US" smtClean="0"/>
              <a:pPr>
                <a:defRPr/>
              </a:pPr>
              <a:t>4/28/2022</a:t>
            </a:fld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E114EA-E2EB-40BD-AB53-0BF809B242EB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1047642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1EC34EE-7042-4D27-A0B9-E48693B8AAE2}" type="datetime1">
              <a:rPr lang="en-US" altLang="en-US" smtClean="0"/>
              <a:pPr>
                <a:defRPr/>
              </a:pPr>
              <a:t>4/28/2022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24F5F89C-8E87-4A44-A4A0-DA52BBCF80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728578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000" kern="1200" cap="all" baseline="0">
          <a:solidFill>
            <a:schemeClr val="bg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36613-7597-4B62-8881-2007F02DE21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BEC4CD-41EC-4C28-8F6B-47C6462D53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11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46165F-BAA2-4F35-BC68-5C86DC6CFF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811BCCB-B8F7-4687-B3EC-FE555E741A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298398-ABAC-4CF8-BF5E-1C4BF95705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600FB4-EA5D-4C0D-8352-B7AD2E963BD9}" type="datetimeFigureOut">
              <a:rPr lang="en-US" smtClean="0"/>
              <a:t>4/28/2022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71410-58C4-4409-A7BF-ADC16CDF8F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534EED-B4D8-4E5A-A388-91D910B4E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76D819-2B44-48E6-BDC4-D4BB317FE2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6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mi/benton-harbor-drinking-water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mi/benton-harbor-michigan-drinking-water-study-results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pa.gov/system/files/documents/2022-03/benton-harbor-water-filter_final.pdf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C489D-FBCB-4618-B6D9-B7CAA8AE1C3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Benton Harbor Drinking water study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76F315-121B-4EF8-8880-383B1A2E67F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8D6BF1E-1B16-45F6-9F99-ECD584E08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69EFA9-1FB2-4031-A413-219DEA14E5A0}" type="slidenum">
              <a:rPr lang="en-US" altLang="en-US" smtClean="0"/>
              <a:pPr>
                <a:defRPr/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80380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07F32C-694A-4139-B87F-A78759B2D37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0" t="28614" r="30731" b="11161"/>
          <a:stretch/>
        </p:blipFill>
        <p:spPr>
          <a:xfrm>
            <a:off x="6096000" y="509354"/>
            <a:ext cx="4578848" cy="22780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304B13-0EA5-4088-B941-1E0256030B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96" t="23294" r="14387" b="15132"/>
          <a:stretch/>
        </p:blipFill>
        <p:spPr>
          <a:xfrm>
            <a:off x="6089151" y="3701926"/>
            <a:ext cx="4802842" cy="271733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1B2EBA-F5E3-4077-AF73-970F49105AB7}"/>
              </a:ext>
            </a:extLst>
          </p:cNvPr>
          <p:cNvSpPr txBox="1"/>
          <p:nvPr/>
        </p:nvSpPr>
        <p:spPr>
          <a:xfrm>
            <a:off x="1581840" y="220267"/>
            <a:ext cx="3048655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CGS Meeting:  202 Objectives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871BBE1-53C0-438E-A361-1A82530686D9}"/>
              </a:ext>
            </a:extLst>
          </p:cNvPr>
          <p:cNvSpPr txBox="1"/>
          <p:nvPr/>
        </p:nvSpPr>
        <p:spPr>
          <a:xfrm>
            <a:off x="5929967" y="181115"/>
            <a:ext cx="512121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Tactics Meeting: 215 Ops Planning Worksheet/215A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4C47DB-1C8F-44AC-888F-E6D0074A808C}"/>
              </a:ext>
            </a:extLst>
          </p:cNvPr>
          <p:cNvSpPr txBox="1"/>
          <p:nvPr/>
        </p:nvSpPr>
        <p:spPr>
          <a:xfrm>
            <a:off x="6790207" y="3174054"/>
            <a:ext cx="3026791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 Meeting: 215 Hybrid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5EE8417-B5CC-49AE-A215-4F7A0A694B21}"/>
              </a:ext>
            </a:extLst>
          </p:cNvPr>
          <p:cNvSpPr txBox="1"/>
          <p:nvPr/>
        </p:nvSpPr>
        <p:spPr>
          <a:xfrm>
            <a:off x="1845983" y="2939547"/>
            <a:ext cx="252037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IAP: 204 Assignment List</a:t>
            </a: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BB36EF5E-B2F8-433F-9A14-1EB3471E0F72}"/>
              </a:ext>
            </a:extLst>
          </p:cNvPr>
          <p:cNvSpPr/>
          <p:nvPr/>
        </p:nvSpPr>
        <p:spPr>
          <a:xfrm>
            <a:off x="5213484" y="1520575"/>
            <a:ext cx="498947" cy="370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1C28FE65-26FE-44CC-B94A-16F0985CF89E}"/>
              </a:ext>
            </a:extLst>
          </p:cNvPr>
          <p:cNvSpPr/>
          <p:nvPr/>
        </p:nvSpPr>
        <p:spPr>
          <a:xfrm rot="10800000">
            <a:off x="5213483" y="4649628"/>
            <a:ext cx="498947" cy="370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18E95353-E746-41FC-AC15-F9E6600B2AE7}"/>
              </a:ext>
            </a:extLst>
          </p:cNvPr>
          <p:cNvSpPr/>
          <p:nvPr/>
        </p:nvSpPr>
        <p:spPr>
          <a:xfrm rot="5400000">
            <a:off x="10090855" y="3123809"/>
            <a:ext cx="498947" cy="370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35898E8-2532-4DB8-BC6A-EFB3904880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7222" t="29064" r="38652" b="45215"/>
          <a:stretch/>
        </p:blipFill>
        <p:spPr>
          <a:xfrm>
            <a:off x="1405049" y="550177"/>
            <a:ext cx="3314930" cy="205946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27F6F67-C7D7-4F43-96CF-136330814E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8926" y="3381259"/>
            <a:ext cx="2682813" cy="3437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9319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7AFD74-4114-4D80-9308-3CBD4BC1C1BE}"/>
              </a:ext>
            </a:extLst>
          </p:cNvPr>
          <p:cNvCxnSpPr>
            <a:cxnSpLocks/>
          </p:cNvCxnSpPr>
          <p:nvPr/>
        </p:nvCxnSpPr>
        <p:spPr>
          <a:xfrm flipH="1">
            <a:off x="6047424" y="1185257"/>
            <a:ext cx="1" cy="8631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EA9AE8-432A-41EC-AA23-6D59680B0632}"/>
              </a:ext>
            </a:extLst>
          </p:cNvPr>
          <p:cNvCxnSpPr>
            <a:cxnSpLocks/>
          </p:cNvCxnSpPr>
          <p:nvPr/>
        </p:nvCxnSpPr>
        <p:spPr>
          <a:xfrm>
            <a:off x="7168815" y="2041936"/>
            <a:ext cx="0" cy="2415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44A2A0-AD09-4B09-AA0A-DCA9E484B238}"/>
              </a:ext>
            </a:extLst>
          </p:cNvPr>
          <p:cNvCxnSpPr>
            <a:cxnSpLocks/>
          </p:cNvCxnSpPr>
          <p:nvPr/>
        </p:nvCxnSpPr>
        <p:spPr>
          <a:xfrm>
            <a:off x="9881670" y="2038109"/>
            <a:ext cx="68314" cy="37885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E5E637-62E5-4FEB-B138-2ED744BD401F}"/>
              </a:ext>
            </a:extLst>
          </p:cNvPr>
          <p:cNvCxnSpPr>
            <a:cxnSpLocks/>
          </p:cNvCxnSpPr>
          <p:nvPr/>
        </p:nvCxnSpPr>
        <p:spPr>
          <a:xfrm>
            <a:off x="1986046" y="2021087"/>
            <a:ext cx="38768" cy="2617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357FC6-87A9-4505-BCAC-87461C1B5A3D}"/>
              </a:ext>
            </a:extLst>
          </p:cNvPr>
          <p:cNvCxnSpPr>
            <a:cxnSpLocks/>
          </p:cNvCxnSpPr>
          <p:nvPr/>
        </p:nvCxnSpPr>
        <p:spPr>
          <a:xfrm>
            <a:off x="4791883" y="2030158"/>
            <a:ext cx="0" cy="23263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C98DED8-A757-49D0-9EDD-2B5D2BC6F866}"/>
              </a:ext>
            </a:extLst>
          </p:cNvPr>
          <p:cNvSpPr txBox="1"/>
          <p:nvPr/>
        </p:nvSpPr>
        <p:spPr>
          <a:xfrm>
            <a:off x="4564087" y="547804"/>
            <a:ext cx="2974249" cy="1292662"/>
          </a:xfrm>
          <a:prstGeom prst="rect">
            <a:avLst/>
          </a:prstGeom>
          <a:solidFill>
            <a:srgbClr val="F1979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Andy Maguire EPA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Deputy Operations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Candice Bauer EPA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Lisa Quiggle MDHHS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Aaron Ward MDHHS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B0EDB1-1F29-41DD-BB76-8DCF2C323F3B}"/>
              </a:ext>
            </a:extLst>
          </p:cNvPr>
          <p:cNvSpPr txBox="1"/>
          <p:nvPr/>
        </p:nvSpPr>
        <p:spPr>
          <a:xfrm>
            <a:off x="1197196" y="2261915"/>
            <a:ext cx="17266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Sampling Branch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Peg Donnelly WD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Joan Rogers ECAD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Tony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Pavone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MDHHS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402BC8-195D-4184-A27F-0D9072535D31}"/>
              </a:ext>
            </a:extLst>
          </p:cNvPr>
          <p:cNvSpPr txBox="1"/>
          <p:nvPr/>
        </p:nvSpPr>
        <p:spPr>
          <a:xfrm>
            <a:off x="3985360" y="2284782"/>
            <a:ext cx="17266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Field Laboratory Branch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Peg Donnelly WD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Joan Rogers ECAD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1B7872-5DE0-40EF-87C9-9A554365FCF7}"/>
              </a:ext>
            </a:extLst>
          </p:cNvPr>
          <p:cNvSpPr txBox="1"/>
          <p:nvPr/>
        </p:nvSpPr>
        <p:spPr>
          <a:xfrm>
            <a:off x="6337067" y="2275159"/>
            <a:ext cx="17266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Laboratory Branch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Heather Shoven CRL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Jonathan Pressman ORD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F119AE-F304-4455-BE2C-1EFE1DB11889}"/>
              </a:ext>
            </a:extLst>
          </p:cNvPr>
          <p:cNvSpPr txBox="1"/>
          <p:nvPr/>
        </p:nvSpPr>
        <p:spPr>
          <a:xfrm>
            <a:off x="134629" y="151208"/>
            <a:ext cx="3352752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Benton Harbor Drinking Water Study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ICS 207 – OPS Organization Chart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 Dec 2021 0800 to 17 Dec 2021 1700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Date: 02 December 2021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D8AD32-EC10-4CAC-BB2F-F38BFDC9028F}"/>
              </a:ext>
            </a:extLst>
          </p:cNvPr>
          <p:cNvCxnSpPr>
            <a:cxnSpLocks/>
          </p:cNvCxnSpPr>
          <p:nvPr/>
        </p:nvCxnSpPr>
        <p:spPr>
          <a:xfrm>
            <a:off x="1982161" y="2026446"/>
            <a:ext cx="7899509" cy="26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14A24F8-72C8-4057-B0F6-E1101CD653FB}"/>
              </a:ext>
            </a:extLst>
          </p:cNvPr>
          <p:cNvSpPr txBox="1"/>
          <p:nvPr/>
        </p:nvSpPr>
        <p:spPr>
          <a:xfrm>
            <a:off x="8345639" y="982577"/>
            <a:ext cx="17266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Technical Specialist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Jonathan Burian WD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859362-3F27-4EAB-91A4-0E89B47C6531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7538336" y="1194135"/>
            <a:ext cx="8073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54A3E0D-947D-464A-815D-B9AA3606AF67}"/>
              </a:ext>
            </a:extLst>
          </p:cNvPr>
          <p:cNvCxnSpPr>
            <a:cxnSpLocks/>
          </p:cNvCxnSpPr>
          <p:nvPr/>
        </p:nvCxnSpPr>
        <p:spPr>
          <a:xfrm flipH="1">
            <a:off x="1136290" y="4701226"/>
            <a:ext cx="21264" cy="10988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9CA981E-F135-403B-82F1-D2999A54B9D9}"/>
              </a:ext>
            </a:extLst>
          </p:cNvPr>
          <p:cNvCxnSpPr>
            <a:cxnSpLocks/>
          </p:cNvCxnSpPr>
          <p:nvPr/>
        </p:nvCxnSpPr>
        <p:spPr>
          <a:xfrm>
            <a:off x="2922438" y="4572432"/>
            <a:ext cx="0" cy="14609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7EAB27E-C76B-471D-875F-5ECF2AE42863}"/>
              </a:ext>
            </a:extLst>
          </p:cNvPr>
          <p:cNvCxnSpPr/>
          <p:nvPr/>
        </p:nvCxnSpPr>
        <p:spPr>
          <a:xfrm>
            <a:off x="1655901" y="4630202"/>
            <a:ext cx="7874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6BE4CD0-A142-4279-9883-550A9DA1EB6E}"/>
              </a:ext>
            </a:extLst>
          </p:cNvPr>
          <p:cNvSpPr txBox="1"/>
          <p:nvPr/>
        </p:nvSpPr>
        <p:spPr>
          <a:xfrm>
            <a:off x="522120" y="4429016"/>
            <a:ext cx="1316248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Rapid Filter Screening Group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F3245E-6F2B-409E-9579-467D936B0DA4}"/>
              </a:ext>
            </a:extLst>
          </p:cNvPr>
          <p:cNvSpPr txBox="1"/>
          <p:nvPr/>
        </p:nvSpPr>
        <p:spPr>
          <a:xfrm>
            <a:off x="2288409" y="4356532"/>
            <a:ext cx="1273800" cy="55399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Sequential Sampling /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Particulate Group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5CE04E-1DC4-46BB-B5E8-64865F6ACB70}"/>
              </a:ext>
            </a:extLst>
          </p:cNvPr>
          <p:cNvSpPr txBox="1"/>
          <p:nvPr/>
        </p:nvSpPr>
        <p:spPr>
          <a:xfrm>
            <a:off x="334987" y="4963206"/>
            <a:ext cx="1665253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Team 1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Clare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Sheib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-Feeley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Alex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Flevarakis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Kevin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Kasischke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MDHHS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8A8068-36D7-44EB-8C96-BA2403FDC570}"/>
              </a:ext>
            </a:extLst>
          </p:cNvPr>
          <p:cNvSpPr txBox="1"/>
          <p:nvPr/>
        </p:nvSpPr>
        <p:spPr>
          <a:xfrm>
            <a:off x="2133050" y="5029412"/>
            <a:ext cx="1620359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Team 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Mike DeLong MSG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Cheryl Burdett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Kevin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Gaughan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EPA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5E65D9-8CFB-4E07-AAF4-F422AAFC73F4}"/>
              </a:ext>
            </a:extLst>
          </p:cNvPr>
          <p:cNvSpPr txBox="1"/>
          <p:nvPr/>
        </p:nvSpPr>
        <p:spPr>
          <a:xfrm>
            <a:off x="234393" y="5789078"/>
            <a:ext cx="1851003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Team 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Mari Nord 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Nguywen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Frank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Schenkhuizen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MDHHS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D948464-44A1-4B7B-B0C9-F13859DAE11A}"/>
              </a:ext>
            </a:extLst>
          </p:cNvPr>
          <p:cNvSpPr txBox="1"/>
          <p:nvPr/>
        </p:nvSpPr>
        <p:spPr>
          <a:xfrm>
            <a:off x="2254541" y="5838902"/>
            <a:ext cx="1397428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Team 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Jodie Opie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Jessica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Bankey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MSG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Rabia Azam MSG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38A01E-01FD-4115-9745-CBE07863330B}"/>
              </a:ext>
            </a:extLst>
          </p:cNvPr>
          <p:cNvSpPr txBox="1"/>
          <p:nvPr/>
        </p:nvSpPr>
        <p:spPr>
          <a:xfrm>
            <a:off x="1441368" y="3561326"/>
            <a:ext cx="1246504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Filter Installation Strike Team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(1)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(1) MDHHS/MSG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832057-5934-42C0-9837-1A888CD41373}"/>
              </a:ext>
            </a:extLst>
          </p:cNvPr>
          <p:cNvSpPr txBox="1"/>
          <p:nvPr/>
        </p:nvSpPr>
        <p:spPr>
          <a:xfrm>
            <a:off x="4048149" y="4069179"/>
            <a:ext cx="1612377" cy="553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Team 1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Mostafa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Noureldin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Michelle Kerr EPA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8E4F329-5872-4AE8-AF3F-DA957F24D665}"/>
              </a:ext>
            </a:extLst>
          </p:cNvPr>
          <p:cNvSpPr txBox="1"/>
          <p:nvPr/>
        </p:nvSpPr>
        <p:spPr>
          <a:xfrm>
            <a:off x="4095241" y="3418691"/>
            <a:ext cx="1474199" cy="553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Courier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Margo Carrothers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Fred Bartman EPA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B8B0631-5274-484A-AD42-EE8B3B02F6A8}"/>
              </a:ext>
            </a:extLst>
          </p:cNvPr>
          <p:cNvSpPr txBox="1"/>
          <p:nvPr/>
        </p:nvSpPr>
        <p:spPr>
          <a:xfrm>
            <a:off x="8613624" y="2284395"/>
            <a:ext cx="266600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Involvement Branch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Diane Russell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CarTyea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Mathies MDHHS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Gina Campuzano, Cheryl Vaccarello TT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FA31678-6246-446E-87E7-5D2F580AC4DC}"/>
              </a:ext>
            </a:extLst>
          </p:cNvPr>
          <p:cNvSpPr txBox="1"/>
          <p:nvPr/>
        </p:nvSpPr>
        <p:spPr>
          <a:xfrm>
            <a:off x="8954378" y="4583847"/>
            <a:ext cx="205168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Outreach Group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Diane Russell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Regina Strong EGLE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Lakecia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Powell-Denson MDHHS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99015EE-09FF-4095-88E0-E7EDE83AD972}"/>
              </a:ext>
            </a:extLst>
          </p:cNvPr>
          <p:cNvSpPr txBox="1"/>
          <p:nvPr/>
        </p:nvSpPr>
        <p:spPr>
          <a:xfrm>
            <a:off x="8910280" y="3603361"/>
            <a:ext cx="2143486" cy="8617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Scheduling &amp; Sampling Support Group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Manente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MDHHS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Diane Russell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(5) EPA CRS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15EDA43-2D73-4DEE-A0D8-72332FB0B53B}"/>
              </a:ext>
            </a:extLst>
          </p:cNvPr>
          <p:cNvSpPr txBox="1"/>
          <p:nvPr/>
        </p:nvSpPr>
        <p:spPr>
          <a:xfrm>
            <a:off x="8954619" y="5445547"/>
            <a:ext cx="2051682" cy="8617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 Communication Group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Tom Mendez WD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 Blazey WD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Kris Donaldson EGLE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Isaac Clark MDHHS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73B23EE-5AB2-40E2-AFC6-02173726FECD}"/>
              </a:ext>
            </a:extLst>
          </p:cNvPr>
          <p:cNvSpPr txBox="1"/>
          <p:nvPr/>
        </p:nvSpPr>
        <p:spPr>
          <a:xfrm>
            <a:off x="6444610" y="3481799"/>
            <a:ext cx="1511513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Analytical Group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 Snyder CRL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Steve Harmon ORD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Amanda Wroble CRL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Heather Shoven CRL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(9) EPA CRL</a:t>
            </a:r>
          </a:p>
        </p:txBody>
      </p:sp>
      <p:graphicFrame>
        <p:nvGraphicFramePr>
          <p:cNvPr id="42" name="Table 41">
            <a:extLst>
              <a:ext uri="{FF2B5EF4-FFF2-40B4-BE49-F238E27FC236}">
                <a16:creationId xmlns:a16="http://schemas.microsoft.com/office/drawing/2014/main" id="{F52A46E3-BB66-48D8-8510-F700D9DD17C4}"/>
              </a:ext>
            </a:extLst>
          </p:cNvPr>
          <p:cNvGraphicFramePr>
            <a:graphicFrameLocks noGrp="1"/>
          </p:cNvGraphicFramePr>
          <p:nvPr/>
        </p:nvGraphicFramePr>
        <p:xfrm>
          <a:off x="2951467" y="2296971"/>
          <a:ext cx="7437133" cy="348043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210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160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fontAlgn="t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Sampling Branch</a:t>
                      </a:r>
                    </a:p>
                  </a:txBody>
                  <a:tcPr marL="9525" marR="9525" marT="9525" marB="0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Sampling Branch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Leaders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Peg Donnelly &amp; Joan Rogers EPA, Tony </a:t>
                      </a:r>
                      <a:r>
                        <a:rPr lang="en-US" sz="1600" b="0" i="0" u="none" strike="noStrike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Pavone</a:t>
                      </a:r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 MDHHS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effectLst/>
                        </a:rPr>
                        <a:t>Work Assignment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Coordinate all sampling teams and fieldwork. Consult Community Involvement Group to ensure adequate CRS staffing.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Coordinate w/ Scheduling Team for current appointments. Coordinate 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w/ CRL &amp; ORD to ensure proper sample preparation/shipping/transport. Provide training to incoming/new sampling personnel. Ensure reporting of low Cl detections per EGLE protocol.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# EPA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>
                          <a:effectLst/>
                        </a:rPr>
                        <a:t># MDHHS</a:t>
                      </a:r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Issues/Equipment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See units below</a:t>
                      </a:r>
                    </a:p>
                  </a:txBody>
                  <a:tcPr marL="9525" marR="9525" marT="9525" marB="0" anchor="b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Safety Issues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u="none" strike="noStrike" dirty="0">
                          <a:effectLst/>
                        </a:rPr>
                        <a:t>Follow COVID-19 protocols. Ensure clearance to enter home/facility. Use appropriate PPE.</a:t>
                      </a:r>
                    </a:p>
                  </a:txBody>
                  <a:tcPr marL="9525" marR="9525" marT="9525" marB="0"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3" name="Oval 42">
            <a:extLst>
              <a:ext uri="{FF2B5EF4-FFF2-40B4-BE49-F238E27FC236}">
                <a16:creationId xmlns:a16="http://schemas.microsoft.com/office/drawing/2014/main" id="{94ED80A1-470A-4968-B863-365D9CBE7877}"/>
              </a:ext>
            </a:extLst>
          </p:cNvPr>
          <p:cNvSpPr/>
          <p:nvPr/>
        </p:nvSpPr>
        <p:spPr>
          <a:xfrm>
            <a:off x="1099206" y="2409806"/>
            <a:ext cx="1845937" cy="102388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4758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A7A54-7ADC-4D40-A352-9091E3093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165" y="-133268"/>
            <a:ext cx="10742319" cy="814575"/>
          </a:xfrm>
        </p:spPr>
        <p:txBody>
          <a:bodyPr>
            <a:normAutofit/>
          </a:bodyPr>
          <a:lstStyle/>
          <a:p>
            <a:pPr algn="ctr"/>
            <a:r>
              <a:rPr lang="en-US" sz="3600" b="1" u="sng" dirty="0">
                <a:cs typeface="Calibri Light"/>
              </a:rPr>
              <a:t>Situation Viewer/Dashboard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8680E73-00FC-4C60-8DDD-4444F885EF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2150" y="1122031"/>
            <a:ext cx="8101000" cy="434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510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E3D0FFE-57F9-4716-9E23-5F6FA3B90E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963E8-006E-4BCD-8422-5CC55F7578FB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  <p:pic>
        <p:nvPicPr>
          <p:cNvPr id="4098" name="Picture 2" descr="A group of people sitting at desks in a room&#10;&#10;Description automatically generated with medium confidence">
            <a:extLst>
              <a:ext uri="{FF2B5EF4-FFF2-40B4-BE49-F238E27FC236}">
                <a16:creationId xmlns:a16="http://schemas.microsoft.com/office/drawing/2014/main" id="{1FC8B955-E4FD-41B0-90C5-CC5B248251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8" y="3501497"/>
            <a:ext cx="3466781" cy="3286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7CFE9FE-9A59-42DC-A60F-258087738463}"/>
              </a:ext>
            </a:extLst>
          </p:cNvPr>
          <p:cNvSpPr txBox="1"/>
          <p:nvPr/>
        </p:nvSpPr>
        <p:spPr>
          <a:xfrm>
            <a:off x="700087" y="418410"/>
            <a:ext cx="10883107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                                Community Engagement</a:t>
            </a:r>
          </a:p>
          <a:p>
            <a:endParaRPr lang="en-US" sz="4800" b="1" dirty="0"/>
          </a:p>
          <a:p>
            <a:r>
              <a:rPr lang="en-US" sz="4800" b="1" dirty="0"/>
              <a:t>Scheduling</a:t>
            </a:r>
          </a:p>
          <a:p>
            <a:r>
              <a:rPr lang="en-US" sz="4000" dirty="0"/>
              <a:t>230 homes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B05231-9BB5-4F9A-9F98-929B634542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809" y="1427776"/>
            <a:ext cx="6252104" cy="470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8256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0F4B92-EEBB-4988-8DB3-7F5C934BF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63E8-006E-4BCD-8422-5CC55F7578FB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E690745-C498-4645-9B02-40B65F0CFF7E}"/>
              </a:ext>
            </a:extLst>
          </p:cNvPr>
          <p:cNvSpPr txBox="1"/>
          <p:nvPr/>
        </p:nvSpPr>
        <p:spPr>
          <a:xfrm>
            <a:off x="838097" y="371475"/>
            <a:ext cx="52628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/>
              <a:t>Sampling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dirty="0"/>
              <a:t>2000 samples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6CE058-207A-4E6A-95B3-D52A237327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5143" y="685800"/>
            <a:ext cx="4143737" cy="5486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B3C65C2-73A4-4D9D-9056-4F2EF464E6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096" y="2015916"/>
            <a:ext cx="5672882" cy="4245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408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0F4B92-EEBB-4988-8DB3-7F5C934BF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963E8-006E-4BCD-8422-5CC55F7578FB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515A35-D139-4B9A-A100-30A90B0790E6}"/>
              </a:ext>
            </a:extLst>
          </p:cNvPr>
          <p:cNvSpPr txBox="1"/>
          <p:nvPr/>
        </p:nvSpPr>
        <p:spPr>
          <a:xfrm>
            <a:off x="784860" y="127426"/>
            <a:ext cx="54635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Laboratory Analysis</a:t>
            </a:r>
            <a:endParaRPr lang="en-US" sz="3600" dirty="0"/>
          </a:p>
          <a:p>
            <a:r>
              <a:rPr lang="en-US" sz="3600" dirty="0"/>
              <a:t> 4000 analyses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8B39FCD-4916-456D-ACD2-922E7035EC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09" y="2490616"/>
            <a:ext cx="549592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BD6EF3D-7106-45DF-86F1-D055295211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9916" y="828675"/>
            <a:ext cx="41052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18079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7D0AF04-4ECC-44D9-93BA-F32A480C77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A51945D-2210-4FFD-939B-FAB06B9F80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3" y="4585560"/>
            <a:ext cx="12188952" cy="16459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1DA4E49-D839-46C1-A695-6826534A9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9" y="4674398"/>
            <a:ext cx="9784080" cy="1508760"/>
          </a:xfrm>
        </p:spPr>
        <p:txBody>
          <a:bodyPr>
            <a:normAutofit/>
          </a:bodyPr>
          <a:lstStyle/>
          <a:p>
            <a:r>
              <a:rPr lang="en-US" b="1"/>
              <a:t>Results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022FF37-B8A2-4883-ADFF-2A2AE7D69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58927" y="6422854"/>
            <a:ext cx="946264" cy="365125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  <a:defRPr/>
            </a:pPr>
            <a:fld id="{4B7963E8-006E-4BCD-8422-5CC55F7578FB}" type="slidenum">
              <a:rPr lang="en-US" altLang="en-US">
                <a:solidFill>
                  <a:schemeClr val="tx2"/>
                </a:solidFill>
              </a:rPr>
              <a:pPr>
                <a:spcAft>
                  <a:spcPts val="600"/>
                </a:spcAft>
                <a:defRPr/>
              </a:pPr>
              <a:t>16</a:t>
            </a:fld>
            <a:endParaRPr lang="en-US" altLang="en-US">
              <a:solidFill>
                <a:schemeClr val="tx2"/>
              </a:solidFill>
            </a:endParaRPr>
          </a:p>
        </p:txBody>
      </p:sp>
      <p:graphicFrame>
        <p:nvGraphicFramePr>
          <p:cNvPr id="12" name="Content Placeholder 5">
            <a:extLst>
              <a:ext uri="{FF2B5EF4-FFF2-40B4-BE49-F238E27FC236}">
                <a16:creationId xmlns:a16="http://schemas.microsoft.com/office/drawing/2014/main" id="{E4EABE1F-3B4D-D2E4-B0FF-BB9A6439F4B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14539337"/>
              </p:ext>
            </p:extLst>
          </p:nvPr>
        </p:nvGraphicFramePr>
        <p:xfrm>
          <a:off x="1203325" y="643466"/>
          <a:ext cx="9783763" cy="32986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580010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DEE2AD96-B495-4E06-9291-B71706F728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CF6D67-C5A8-4ADD-9E8E-1E38CA1D3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638515" y="639280"/>
            <a:ext cx="6858000" cy="5579440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909FA0-B515-4681-B7A8-FA281D133B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393206" y="395206"/>
            <a:ext cx="6346209" cy="5576080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1C9FE86-FCC3-4A31-AA1C-C882262B7F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528907" y="2818967"/>
            <a:ext cx="2501979" cy="5576080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D96243B-ECED-4B71-8E06-AE9A285EAD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425002" y="852793"/>
            <a:ext cx="6858001" cy="5152412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11000"/>
                </a:scheme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A09989E4-EFDC-4A90-A633-E0525FB413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818753" y="1128497"/>
            <a:ext cx="4318303" cy="4318303"/>
          </a:xfrm>
          <a:prstGeom prst="ellipse">
            <a:avLst/>
          </a:prstGeom>
          <a:gradFill>
            <a:gsLst>
              <a:gs pos="39000">
                <a:schemeClr val="accent1">
                  <a:alpha val="0"/>
                </a:schemeClr>
              </a:gs>
              <a:gs pos="100000">
                <a:schemeClr val="accent1">
                  <a:lumMod val="60000"/>
                  <a:lumOff val="40000"/>
                  <a:alpha val="15000"/>
                </a:schemeClr>
              </a:gs>
            </a:gsLst>
            <a:lin ang="17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3E1B15-D103-42CE-A2E4-BDE72A3C97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396" y="586855"/>
            <a:ext cx="4230100" cy="3387497"/>
          </a:xfrm>
        </p:spPr>
        <p:txBody>
          <a:bodyPr anchor="b">
            <a:normAutofit/>
          </a:bodyPr>
          <a:lstStyle/>
          <a:p>
            <a:pPr algn="r"/>
            <a:r>
              <a:rPr lang="en-US" sz="4000" dirty="0">
                <a:solidFill>
                  <a:srgbClr val="FFFFFF"/>
                </a:solidFill>
              </a:rPr>
              <a:t>Findings from the Drinking Water Study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3F75AE-6363-4CEE-8F80-257A18CB2E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3158" y="649480"/>
            <a:ext cx="4862447" cy="5546047"/>
          </a:xfrm>
        </p:spPr>
        <p:txBody>
          <a:bodyPr anchor="ctr">
            <a:normAutofit/>
          </a:bodyPr>
          <a:lstStyle/>
          <a:p>
            <a:r>
              <a:rPr lang="en-US" sz="2000" dirty="0"/>
              <a:t>Filter Study</a:t>
            </a:r>
          </a:p>
          <a:p>
            <a:pPr lvl="1"/>
            <a:r>
              <a:rPr lang="en-US" sz="1600" dirty="0"/>
              <a:t>Filters are working as expected to reduce lead in drinking water</a:t>
            </a:r>
          </a:p>
          <a:p>
            <a:r>
              <a:rPr lang="en-US" sz="2000" dirty="0"/>
              <a:t>Sequential Study</a:t>
            </a:r>
          </a:p>
          <a:p>
            <a:pPr lvl="1"/>
            <a:r>
              <a:rPr lang="en-US" sz="1600" dirty="0"/>
              <a:t>On-Going. </a:t>
            </a:r>
          </a:p>
          <a:p>
            <a:pPr lvl="1"/>
            <a:r>
              <a:rPr lang="en-US" sz="1600" dirty="0"/>
              <a:t>Clear picture of lead sources in interior plumbing and service lines</a:t>
            </a:r>
          </a:p>
          <a:p>
            <a:pPr lvl="1"/>
            <a:r>
              <a:rPr lang="en-US" sz="1600" dirty="0"/>
              <a:t>Some analysis are indicating potential issues with plumbing in homes</a:t>
            </a:r>
          </a:p>
          <a:p>
            <a:r>
              <a:rPr lang="en-US" sz="2000" dirty="0"/>
              <a:t>Particle Study</a:t>
            </a:r>
          </a:p>
          <a:p>
            <a:pPr lvl="1"/>
            <a:r>
              <a:rPr lang="en-US" sz="1600" dirty="0"/>
              <a:t>No evidence of nano-particle concerns</a:t>
            </a:r>
          </a:p>
          <a:p>
            <a:r>
              <a:rPr lang="en-US" sz="2000" dirty="0"/>
              <a:t>Community</a:t>
            </a:r>
          </a:p>
          <a:p>
            <a:pPr lvl="1"/>
            <a:r>
              <a:rPr lang="en-US" sz="1600" dirty="0"/>
              <a:t>Need for filter education and services support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DB80CED-C331-4054-9CE8-E9F929D9F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704320" y="6455664"/>
            <a:ext cx="448056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  <a:defRPr/>
            </a:pPr>
            <a:fld id="{4B7963E8-006E-4BCD-8422-5CC55F7578FB}" type="slidenum">
              <a:rPr lang="en-US" altLang="en-US" sz="1100">
                <a:solidFill>
                  <a:schemeClr val="tx1">
                    <a:lumMod val="50000"/>
                    <a:lumOff val="50000"/>
                  </a:schemeClr>
                </a:solidFill>
              </a:rPr>
              <a:pPr>
                <a:spcAft>
                  <a:spcPts val="600"/>
                </a:spcAft>
                <a:defRPr/>
              </a:pPr>
              <a:t>17</a:t>
            </a:fld>
            <a:endParaRPr lang="en-US" altLang="en-US" sz="11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8287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410762-3062-4ACB-B0FF-DA3CD083C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963E8-006E-4BCD-8422-5CC55F7578FB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E563444-45E4-42D3-B1E1-73665EF1152A}"/>
              </a:ext>
            </a:extLst>
          </p:cNvPr>
          <p:cNvSpPr txBox="1"/>
          <p:nvPr/>
        </p:nvSpPr>
        <p:spPr>
          <a:xfrm>
            <a:off x="746971" y="2818596"/>
            <a:ext cx="106980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hlinkClick r:id="rId2"/>
              </a:rPr>
              <a:t>https://www.epa.gov/mi/benton-harbor-drinking-water</a:t>
            </a:r>
            <a:endParaRPr lang="en-US" sz="36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49547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B866C30-83AF-4391-8C7F-DE76F2A32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963E8-006E-4BCD-8422-5CC55F7578FB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0A360BF-506A-4520-B33F-5B96C98BD0AB}"/>
              </a:ext>
            </a:extLst>
          </p:cNvPr>
          <p:cNvSpPr txBox="1"/>
          <p:nvPr/>
        </p:nvSpPr>
        <p:spPr>
          <a:xfrm>
            <a:off x="2600325" y="2543860"/>
            <a:ext cx="775335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hlinkClick r:id="rId2"/>
              </a:rPr>
              <a:t>https://www.epa.gov/mi/benton-harbor-michigan-drinking-water-study-results</a:t>
            </a:r>
            <a:endParaRPr lang="en-US" sz="36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72725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1A0FC4-15FC-414A-AB3D-90D85B753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2918" y="284176"/>
            <a:ext cx="10515605" cy="1508760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Background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15A6AF-D4F4-4352-B884-BDC0C9D9B9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 September 9 ,2021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EPA was  petitioned by Drinking Water advocacy groups to conduct several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ater  Studies :  </a:t>
            </a:r>
            <a:r>
              <a:rPr lang="en-US" sz="24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priority on evaluation of effectiveness of water filters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provided by Berrien County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EPA Water Division, Office of Research and Development along with EGLE and MDHHS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requested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response organization support to implement Water Studies in desired timeframe ( before cold weather and prior to Holidays)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Challenges: </a:t>
            </a: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Multiple agencies</a:t>
            </a: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Pandemic conditions in community </a:t>
            </a:r>
          </a:p>
          <a:p>
            <a:pPr marL="57150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 Covid Positivity rates in mid-20% range </a:t>
            </a:r>
            <a:endParaRPr lang="en-US" sz="2400" dirty="0">
              <a:solidFill>
                <a:srgbClr val="FFFF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434455-C8A9-4E19-B338-FFEEB674E9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52B4D-779E-440F-A79D-280FE72B09C0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444943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97476B-6B8E-408A-BEFF-DD18E8DC1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B7963E8-006E-4BCD-8422-5CC55F7578FB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6B380D7-BB2E-4DA6-9D0C-8A68561D2CC8}"/>
              </a:ext>
            </a:extLst>
          </p:cNvPr>
          <p:cNvSpPr txBox="1"/>
          <p:nvPr/>
        </p:nvSpPr>
        <p:spPr>
          <a:xfrm>
            <a:off x="876300" y="2572435"/>
            <a:ext cx="111537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dirty="0">
                <a:hlinkClick r:id="rId2"/>
              </a:rPr>
              <a:t>https://www.epa.gov/system/files/documents/2022-03/benton-harbor-water-filter_final.pdf</a:t>
            </a:r>
            <a:r>
              <a:rPr lang="en-US" sz="3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68456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239BE8-F1EE-4283-A23D-17DFF477A4A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66" t="22962" r="15917" b="12890"/>
          <a:stretch/>
        </p:blipFill>
        <p:spPr>
          <a:xfrm>
            <a:off x="505935" y="314960"/>
            <a:ext cx="11180130" cy="581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6785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EE1C59-91E5-4A40-86CB-524FF068B2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0"/>
              </a:spcBef>
            </a:pPr>
            <a:r>
              <a:rPr lang="en-US" sz="40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Hybrid Response organization</a:t>
            </a:r>
            <a:br>
              <a:rPr lang="en-US" sz="40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</a:br>
            <a:r>
              <a:rPr lang="en-US" sz="2400" b="1" dirty="0">
                <a:effectLst/>
                <a:latin typeface="Calibri"/>
                <a:ea typeface="Calibri" panose="020F0502020204030204" pitchFamily="34" charset="0"/>
                <a:cs typeface="Times New Roman"/>
              </a:rPr>
              <a:t>November 6-December 17,2022</a:t>
            </a:r>
            <a:endParaRPr lang="en-US" sz="2400" b="1" dirty="0">
              <a:effectLst/>
              <a:latin typeface="Calibri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C7ED88-B827-448D-BC26-FA84E255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6A52B4D-779E-440F-A79D-280FE72B09C0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15BAB017-29F5-40E2-8656-E1934B637A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41C968E-6F81-4DD1-A3D7-9C1B241A3DFE}"/>
              </a:ext>
            </a:extLst>
          </p:cNvPr>
          <p:cNvSpPr txBox="1"/>
          <p:nvPr/>
        </p:nvSpPr>
        <p:spPr>
          <a:xfrm>
            <a:off x="1989138" y="2684145"/>
            <a:ext cx="75895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Virtual and Remote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4000" b="1" dirty="0"/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b="1" dirty="0"/>
              <a:t> Field</a:t>
            </a:r>
          </a:p>
        </p:txBody>
      </p:sp>
    </p:spTree>
    <p:extLst>
      <p:ext uri="{BB962C8B-B14F-4D97-AF65-F5344CB8AC3E}">
        <p14:creationId xmlns:p14="http://schemas.microsoft.com/office/powerpoint/2010/main" val="12816699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C2BFAB67-B493-4E0E-9074-4E9478300EE8}"/>
              </a:ext>
            </a:extLst>
          </p:cNvPr>
          <p:cNvCxnSpPr>
            <a:cxnSpLocks/>
          </p:cNvCxnSpPr>
          <p:nvPr/>
        </p:nvCxnSpPr>
        <p:spPr>
          <a:xfrm>
            <a:off x="5423062" y="4046643"/>
            <a:ext cx="0" cy="103583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53B4644F-25B8-4105-B06F-B2506253A6BF}"/>
              </a:ext>
            </a:extLst>
          </p:cNvPr>
          <p:cNvCxnSpPr>
            <a:cxnSpLocks/>
          </p:cNvCxnSpPr>
          <p:nvPr/>
        </p:nvCxnSpPr>
        <p:spPr>
          <a:xfrm>
            <a:off x="6037673" y="3649134"/>
            <a:ext cx="6203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4C6DF15B-C2DB-440E-B11B-02FAF0DE2831}"/>
              </a:ext>
            </a:extLst>
          </p:cNvPr>
          <p:cNvCxnSpPr>
            <a:cxnSpLocks/>
          </p:cNvCxnSpPr>
          <p:nvPr/>
        </p:nvCxnSpPr>
        <p:spPr>
          <a:xfrm>
            <a:off x="6027865" y="3024392"/>
            <a:ext cx="6203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0E564C40-D467-4CF8-9A46-A8F0066003D4}"/>
              </a:ext>
            </a:extLst>
          </p:cNvPr>
          <p:cNvCxnSpPr>
            <a:cxnSpLocks/>
          </p:cNvCxnSpPr>
          <p:nvPr/>
        </p:nvCxnSpPr>
        <p:spPr>
          <a:xfrm flipV="1">
            <a:off x="2248878" y="4707046"/>
            <a:ext cx="2259615" cy="15727"/>
          </a:xfrm>
          <a:prstGeom prst="line">
            <a:avLst/>
          </a:prstGeom>
          <a:ln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3C8E24DB-BF73-42E4-8303-2F10AABA0C49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1203890" y="4052213"/>
            <a:ext cx="4304" cy="171702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4C2FC9B0-863E-430C-A72B-DC0C1D7D5399}"/>
              </a:ext>
            </a:extLst>
          </p:cNvPr>
          <p:cNvCxnSpPr>
            <a:cxnSpLocks/>
          </p:cNvCxnSpPr>
          <p:nvPr/>
        </p:nvCxnSpPr>
        <p:spPr>
          <a:xfrm>
            <a:off x="10435093" y="4038194"/>
            <a:ext cx="0" cy="130673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42C0621D-A9CC-45A9-8BEC-CBDB94837A78}"/>
              </a:ext>
            </a:extLst>
          </p:cNvPr>
          <p:cNvCxnSpPr>
            <a:cxnSpLocks/>
          </p:cNvCxnSpPr>
          <p:nvPr/>
        </p:nvCxnSpPr>
        <p:spPr>
          <a:xfrm>
            <a:off x="4508494" y="2544965"/>
            <a:ext cx="0" cy="6246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A76372E-E33B-4F1D-ACF7-A6B39472C87E}"/>
              </a:ext>
            </a:extLst>
          </p:cNvPr>
          <p:cNvCxnSpPr>
            <a:cxnSpLocks/>
          </p:cNvCxnSpPr>
          <p:nvPr/>
        </p:nvCxnSpPr>
        <p:spPr>
          <a:xfrm>
            <a:off x="5399513" y="4353345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F203CC87-9844-4D06-B686-5A5D452328C3}"/>
              </a:ext>
            </a:extLst>
          </p:cNvPr>
          <p:cNvCxnSpPr>
            <a:cxnSpLocks/>
          </p:cNvCxnSpPr>
          <p:nvPr/>
        </p:nvCxnSpPr>
        <p:spPr>
          <a:xfrm>
            <a:off x="6037673" y="1985523"/>
            <a:ext cx="10949" cy="205267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78AB966-0F03-4E6B-9938-79C062C3DF71}"/>
              </a:ext>
            </a:extLst>
          </p:cNvPr>
          <p:cNvSpPr txBox="1"/>
          <p:nvPr/>
        </p:nvSpPr>
        <p:spPr>
          <a:xfrm>
            <a:off x="4369447" y="935925"/>
            <a:ext cx="3316837" cy="104644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Unified Command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IC Dollhopf / Dep-IC Kimble &amp; Durno EPA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Gerald Tiernan MDHHS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Jeffery Sims Berrien County HD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Brandon Onan EGLE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FE2514-7981-4167-928C-0AC0D57065CF}"/>
              </a:ext>
            </a:extLst>
          </p:cNvPr>
          <p:cNvSpPr txBox="1"/>
          <p:nvPr/>
        </p:nvSpPr>
        <p:spPr>
          <a:xfrm>
            <a:off x="433912" y="5769239"/>
            <a:ext cx="1548564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See OPS 207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D596617-187A-4163-A1F4-8D4D6337385C}"/>
              </a:ext>
            </a:extLst>
          </p:cNvPr>
          <p:cNvSpPr txBox="1"/>
          <p:nvPr/>
        </p:nvSpPr>
        <p:spPr>
          <a:xfrm>
            <a:off x="6597535" y="2658667"/>
            <a:ext cx="181335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Public Information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Phillipa Cannon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Chris Finch MDHHS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238FDFED-D200-4680-849B-445779DC4343}"/>
              </a:ext>
            </a:extLst>
          </p:cNvPr>
          <p:cNvCxnSpPr>
            <a:cxnSpLocks/>
          </p:cNvCxnSpPr>
          <p:nvPr/>
        </p:nvCxnSpPr>
        <p:spPr>
          <a:xfrm flipV="1">
            <a:off x="1203890" y="4038195"/>
            <a:ext cx="9231203" cy="844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1DC13D4D-90C0-4BA2-8E76-824D5B2B38CD}"/>
              </a:ext>
            </a:extLst>
          </p:cNvPr>
          <p:cNvSpPr txBox="1"/>
          <p:nvPr/>
        </p:nvSpPr>
        <p:spPr>
          <a:xfrm>
            <a:off x="4437749" y="4390289"/>
            <a:ext cx="2006979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 Section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Steve Renninger EPA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AFE4AA7-AC48-4EA7-8516-B388A442DC5A}"/>
              </a:ext>
            </a:extLst>
          </p:cNvPr>
          <p:cNvSpPr txBox="1"/>
          <p:nvPr/>
        </p:nvSpPr>
        <p:spPr>
          <a:xfrm>
            <a:off x="6575427" y="3426447"/>
            <a:ext cx="180128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Liaison Officer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Tom Mendez EPA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</p:txBody>
      </p:sp>
      <p:cxnSp>
        <p:nvCxnSpPr>
          <p:cNvPr id="93" name="Straight Connector 92">
            <a:extLst>
              <a:ext uri="{FF2B5EF4-FFF2-40B4-BE49-F238E27FC236}">
                <a16:creationId xmlns:a16="http://schemas.microsoft.com/office/drawing/2014/main" id="{565D7D49-DC64-478E-9D09-8B1035D0E773}"/>
              </a:ext>
            </a:extLst>
          </p:cNvPr>
          <p:cNvCxnSpPr>
            <a:cxnSpLocks/>
          </p:cNvCxnSpPr>
          <p:nvPr/>
        </p:nvCxnSpPr>
        <p:spPr>
          <a:xfrm>
            <a:off x="6045570" y="2305368"/>
            <a:ext cx="1912498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Connector 116">
            <a:extLst>
              <a:ext uri="{FF2B5EF4-FFF2-40B4-BE49-F238E27FC236}">
                <a16:creationId xmlns:a16="http://schemas.microsoft.com/office/drawing/2014/main" id="{33C323F9-F306-4088-A868-34D02B042D7C}"/>
              </a:ext>
            </a:extLst>
          </p:cNvPr>
          <p:cNvCxnSpPr>
            <a:cxnSpLocks/>
          </p:cNvCxnSpPr>
          <p:nvPr/>
        </p:nvCxnSpPr>
        <p:spPr>
          <a:xfrm>
            <a:off x="5368846" y="2526318"/>
            <a:ext cx="67977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25CF7335-C20F-406D-831A-832710DC84C8}"/>
              </a:ext>
            </a:extLst>
          </p:cNvPr>
          <p:cNvCxnSpPr>
            <a:cxnSpLocks/>
          </p:cNvCxnSpPr>
          <p:nvPr/>
        </p:nvCxnSpPr>
        <p:spPr>
          <a:xfrm>
            <a:off x="7958068" y="4340964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E883E836-4654-49AA-ADC0-D3D769F6BBA2}"/>
              </a:ext>
            </a:extLst>
          </p:cNvPr>
          <p:cNvCxnSpPr>
            <a:cxnSpLocks/>
          </p:cNvCxnSpPr>
          <p:nvPr/>
        </p:nvCxnSpPr>
        <p:spPr>
          <a:xfrm>
            <a:off x="7874944" y="4038194"/>
            <a:ext cx="0" cy="30277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8" name="TextBox 127">
            <a:extLst>
              <a:ext uri="{FF2B5EF4-FFF2-40B4-BE49-F238E27FC236}">
                <a16:creationId xmlns:a16="http://schemas.microsoft.com/office/drawing/2014/main" id="{D9E3E2EB-878A-46B2-931C-4F6CDC5010F6}"/>
              </a:ext>
            </a:extLst>
          </p:cNvPr>
          <p:cNvSpPr txBox="1"/>
          <p:nvPr/>
        </p:nvSpPr>
        <p:spPr>
          <a:xfrm>
            <a:off x="7060061" y="4335094"/>
            <a:ext cx="1810352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Finance Section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Rick Hackley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Hope Bartlett MDHHS</a:t>
            </a:r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3A5C0E2A-E5CC-421D-A245-71B8052EC8EB}"/>
              </a:ext>
            </a:extLst>
          </p:cNvPr>
          <p:cNvCxnSpPr>
            <a:cxnSpLocks/>
          </p:cNvCxnSpPr>
          <p:nvPr/>
        </p:nvCxnSpPr>
        <p:spPr>
          <a:xfrm>
            <a:off x="10435093" y="4287854"/>
            <a:ext cx="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Straight Connector 132">
            <a:extLst>
              <a:ext uri="{FF2B5EF4-FFF2-40B4-BE49-F238E27FC236}">
                <a16:creationId xmlns:a16="http://schemas.microsoft.com/office/drawing/2014/main" id="{ABC72D49-44EB-4479-AE6E-E2CB4AA32AEC}"/>
              </a:ext>
            </a:extLst>
          </p:cNvPr>
          <p:cNvCxnSpPr>
            <a:cxnSpLocks/>
          </p:cNvCxnSpPr>
          <p:nvPr/>
        </p:nvCxnSpPr>
        <p:spPr>
          <a:xfrm>
            <a:off x="10435093" y="4172960"/>
            <a:ext cx="0" cy="11489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4" name="TextBox 133">
            <a:extLst>
              <a:ext uri="{FF2B5EF4-FFF2-40B4-BE49-F238E27FC236}">
                <a16:creationId xmlns:a16="http://schemas.microsoft.com/office/drawing/2014/main" id="{3C44171D-1D6F-477D-A1CD-B3A9C4E048AC}"/>
              </a:ext>
            </a:extLst>
          </p:cNvPr>
          <p:cNvSpPr txBox="1"/>
          <p:nvPr/>
        </p:nvSpPr>
        <p:spPr>
          <a:xfrm>
            <a:off x="9356500" y="4287854"/>
            <a:ext cx="215718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Logistics Section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Jeff Borseth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Kristine Arvizu MDHHS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C775808-16D6-4F71-8814-8FC80E763201}"/>
              </a:ext>
            </a:extLst>
          </p:cNvPr>
          <p:cNvSpPr txBox="1"/>
          <p:nvPr/>
        </p:nvSpPr>
        <p:spPr>
          <a:xfrm>
            <a:off x="132355" y="4396357"/>
            <a:ext cx="2157186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Operations Section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Andy Maguire EPA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Candice Bauer EPA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Lisa Quiggle MDHHS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Aaron Ward MDHHS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0D3A76F-6382-4134-B59E-2FB2D4BE65DF}"/>
              </a:ext>
            </a:extLst>
          </p:cNvPr>
          <p:cNvSpPr txBox="1"/>
          <p:nvPr/>
        </p:nvSpPr>
        <p:spPr>
          <a:xfrm>
            <a:off x="4631705" y="5055652"/>
            <a:ext cx="1548564" cy="2462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See Planning 207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+mn-ea"/>
              <a:cs typeface="Arial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EE352330-21FC-42C3-9787-882EED230B00}"/>
              </a:ext>
            </a:extLst>
          </p:cNvPr>
          <p:cNvSpPr txBox="1"/>
          <p:nvPr/>
        </p:nvSpPr>
        <p:spPr>
          <a:xfrm>
            <a:off x="6597538" y="2057846"/>
            <a:ext cx="1813349" cy="44627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Support Coordinator 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Jason Sewell EPA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E97EE28-2156-4C58-9280-4AE3F10B740C}"/>
              </a:ext>
            </a:extLst>
          </p:cNvPr>
          <p:cNvSpPr txBox="1"/>
          <p:nvPr/>
        </p:nvSpPr>
        <p:spPr>
          <a:xfrm>
            <a:off x="8909550" y="1256331"/>
            <a:ext cx="1801283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RIC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Tera Fong EPA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182CA1D-669A-4A96-966D-5863D39323B1}"/>
              </a:ext>
            </a:extLst>
          </p:cNvPr>
          <p:cNvCxnSpPr>
            <a:cxnSpLocks/>
          </p:cNvCxnSpPr>
          <p:nvPr/>
        </p:nvCxnSpPr>
        <p:spPr>
          <a:xfrm>
            <a:off x="7686285" y="1487164"/>
            <a:ext cx="122326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AAC9891C-5A3E-4C16-8168-88165667ACE0}"/>
              </a:ext>
            </a:extLst>
          </p:cNvPr>
          <p:cNvSpPr txBox="1"/>
          <p:nvPr/>
        </p:nvSpPr>
        <p:spPr>
          <a:xfrm>
            <a:off x="2587671" y="4451617"/>
            <a:ext cx="1357280" cy="46166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Planning/Ops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Steve Wolfe EPA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1218EC46-5481-4735-9185-C4D8E0E8A4E5}"/>
              </a:ext>
            </a:extLst>
          </p:cNvPr>
          <p:cNvSpPr txBox="1"/>
          <p:nvPr/>
        </p:nvSpPr>
        <p:spPr>
          <a:xfrm>
            <a:off x="3334079" y="3084495"/>
            <a:ext cx="2246087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COVID Safety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Jackie Cole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Melissa Millerick-Mays MDHHS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03427B6E-6BE9-43DB-BEC2-C8383A186EA6}"/>
              </a:ext>
            </a:extLst>
          </p:cNvPr>
          <p:cNvSpPr txBox="1"/>
          <p:nvPr/>
        </p:nvSpPr>
        <p:spPr>
          <a:xfrm>
            <a:off x="977154" y="2408295"/>
            <a:ext cx="1813349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EOC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Mike Bryant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Mary Gelder EPA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FE2FD4C-BFC2-4B94-BE29-159CC53D44EC}"/>
              </a:ext>
            </a:extLst>
          </p:cNvPr>
          <p:cNvSpPr txBox="1"/>
          <p:nvPr/>
        </p:nvSpPr>
        <p:spPr>
          <a:xfrm>
            <a:off x="9674164" y="5112211"/>
            <a:ext cx="1521857" cy="86177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Supplies Unit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 Snyder CRL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Jennifer Tully ORD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Peggy </a:t>
            </a:r>
            <a:r>
              <a:rPr kumimoji="0" lang="en-US" sz="10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Donnelly</a:t>
            </a: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WD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Deborah Roose ORD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FCC8BB5F-A5C2-4B62-A5EB-971067ED6EE3}"/>
              </a:ext>
            </a:extLst>
          </p:cNvPr>
          <p:cNvSpPr txBox="1"/>
          <p:nvPr/>
        </p:nvSpPr>
        <p:spPr>
          <a:xfrm>
            <a:off x="3601819" y="2124396"/>
            <a:ext cx="1813349" cy="83099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Safety Officer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Shanna Horvatin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Assistant Safety Officer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Keith Fusinski EPA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0C89D9CB-AD1E-4E4B-9178-F450E83CEF4C}"/>
              </a:ext>
            </a:extLst>
          </p:cNvPr>
          <p:cNvSpPr txBox="1"/>
          <p:nvPr/>
        </p:nvSpPr>
        <p:spPr>
          <a:xfrm>
            <a:off x="128368" y="81869"/>
            <a:ext cx="3316837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Benton Harbor Drinking Water Study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ICS 207 – IMT Organization Chart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 Dec 2021 0800 to 17 Dec 2021 1700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Date: 01 December 2021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CBB78F9-911B-489D-86EC-49589A8C5327}"/>
              </a:ext>
            </a:extLst>
          </p:cNvPr>
          <p:cNvSpPr txBox="1"/>
          <p:nvPr/>
        </p:nvSpPr>
        <p:spPr>
          <a:xfrm>
            <a:off x="7646457" y="156762"/>
            <a:ext cx="4327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Virtual and Remote</a:t>
            </a:r>
          </a:p>
        </p:txBody>
      </p:sp>
    </p:spTree>
    <p:extLst>
      <p:ext uri="{BB962C8B-B14F-4D97-AF65-F5344CB8AC3E}">
        <p14:creationId xmlns:p14="http://schemas.microsoft.com/office/powerpoint/2010/main" val="28891201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A3CE9944-C25B-4226-967C-A8F46DC2D3B3}"/>
              </a:ext>
            </a:extLst>
          </p:cNvPr>
          <p:cNvCxnSpPr>
            <a:cxnSpLocks/>
          </p:cNvCxnSpPr>
          <p:nvPr/>
        </p:nvCxnSpPr>
        <p:spPr>
          <a:xfrm>
            <a:off x="5988878" y="2144046"/>
            <a:ext cx="31751" cy="14943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47A40983-D155-4195-BC20-E3DA3C911A49}"/>
              </a:ext>
            </a:extLst>
          </p:cNvPr>
          <p:cNvCxnSpPr>
            <a:cxnSpLocks/>
          </p:cNvCxnSpPr>
          <p:nvPr/>
        </p:nvCxnSpPr>
        <p:spPr>
          <a:xfrm>
            <a:off x="1225533" y="3645809"/>
            <a:ext cx="26635" cy="1725182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B6055DB9-46D3-4CE4-AE33-7DD832B98180}"/>
              </a:ext>
            </a:extLst>
          </p:cNvPr>
          <p:cNvCxnSpPr>
            <a:cxnSpLocks/>
          </p:cNvCxnSpPr>
          <p:nvPr/>
        </p:nvCxnSpPr>
        <p:spPr>
          <a:xfrm>
            <a:off x="5081675" y="3638357"/>
            <a:ext cx="0" cy="96556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64">
            <a:extLst>
              <a:ext uri="{FF2B5EF4-FFF2-40B4-BE49-F238E27FC236}">
                <a16:creationId xmlns:a16="http://schemas.microsoft.com/office/drawing/2014/main" id="{5388897F-9BE7-418D-90F3-70E72E4609EC}"/>
              </a:ext>
            </a:extLst>
          </p:cNvPr>
          <p:cNvSpPr txBox="1"/>
          <p:nvPr/>
        </p:nvSpPr>
        <p:spPr>
          <a:xfrm>
            <a:off x="396590" y="3977113"/>
            <a:ext cx="17266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Environmental Unit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Jason Sewell EPA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Val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Bosscher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WD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AB3F80F-C2D9-49F8-8A07-4AC2D4840AC6}"/>
              </a:ext>
            </a:extLst>
          </p:cNvPr>
          <p:cNvCxnSpPr>
            <a:cxnSpLocks/>
          </p:cNvCxnSpPr>
          <p:nvPr/>
        </p:nvCxnSpPr>
        <p:spPr>
          <a:xfrm>
            <a:off x="6907101" y="3654753"/>
            <a:ext cx="0" cy="11823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4" name="Straight Connector 173">
            <a:extLst>
              <a:ext uri="{FF2B5EF4-FFF2-40B4-BE49-F238E27FC236}">
                <a16:creationId xmlns:a16="http://schemas.microsoft.com/office/drawing/2014/main" id="{999100C0-8FC5-4EFD-86DC-4C5C7209CF3F}"/>
              </a:ext>
            </a:extLst>
          </p:cNvPr>
          <p:cNvCxnSpPr>
            <a:cxnSpLocks/>
          </p:cNvCxnSpPr>
          <p:nvPr/>
        </p:nvCxnSpPr>
        <p:spPr>
          <a:xfrm>
            <a:off x="10623385" y="3654762"/>
            <a:ext cx="23923" cy="10241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02F3AC95-31EB-4734-910D-C2A2D41C9690}"/>
              </a:ext>
            </a:extLst>
          </p:cNvPr>
          <p:cNvCxnSpPr>
            <a:cxnSpLocks/>
          </p:cNvCxnSpPr>
          <p:nvPr/>
        </p:nvCxnSpPr>
        <p:spPr>
          <a:xfrm>
            <a:off x="8731270" y="3654762"/>
            <a:ext cx="22500" cy="949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0E4A4F3B-324E-408A-8BBA-331619FE80D3}"/>
              </a:ext>
            </a:extLst>
          </p:cNvPr>
          <p:cNvCxnSpPr>
            <a:cxnSpLocks/>
          </p:cNvCxnSpPr>
          <p:nvPr/>
        </p:nvCxnSpPr>
        <p:spPr>
          <a:xfrm>
            <a:off x="3148298" y="3654687"/>
            <a:ext cx="0" cy="18451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E78AB966-0F03-4E6B-9938-79C062C3DF71}"/>
              </a:ext>
            </a:extLst>
          </p:cNvPr>
          <p:cNvSpPr txBox="1"/>
          <p:nvPr/>
        </p:nvSpPr>
        <p:spPr>
          <a:xfrm>
            <a:off x="4531159" y="1880250"/>
            <a:ext cx="3131821" cy="1261884"/>
          </a:xfrm>
          <a:prstGeom prst="rect">
            <a:avLst/>
          </a:prstGeom>
          <a:solidFill>
            <a:srgbClr val="F1979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Planning Section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Steve Renninger EPA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Deputy Planning Section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Paul Ruesch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Jacob Hassan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Betsy Nightingale EPA</a:t>
            </a:r>
          </a:p>
        </p:txBody>
      </p:sp>
      <p:sp>
        <p:nvSpPr>
          <p:cNvPr id="249" name="TextBox 248">
            <a:extLst>
              <a:ext uri="{FF2B5EF4-FFF2-40B4-BE49-F238E27FC236}">
                <a16:creationId xmlns:a16="http://schemas.microsoft.com/office/drawing/2014/main" id="{A4787FF8-B679-476A-88F6-3BBA555AAAF2}"/>
              </a:ext>
            </a:extLst>
          </p:cNvPr>
          <p:cNvSpPr txBox="1"/>
          <p:nvPr/>
        </p:nvSpPr>
        <p:spPr>
          <a:xfrm>
            <a:off x="9828694" y="4016278"/>
            <a:ext cx="1726600" cy="83099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Documentation Unit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Don Schwer EPA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69D65F87-083C-41B1-838E-3BE3181B3286}"/>
              </a:ext>
            </a:extLst>
          </p:cNvPr>
          <p:cNvSpPr txBox="1"/>
          <p:nvPr/>
        </p:nvSpPr>
        <p:spPr>
          <a:xfrm>
            <a:off x="2348056" y="3977113"/>
            <a:ext cx="17266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Data Management Unit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Jason Sewell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Rob Kondreck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Stuart Eddy MDHHS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53E28FD3-5014-4F1B-8256-BB2C00292D09}"/>
              </a:ext>
            </a:extLst>
          </p:cNvPr>
          <p:cNvSpPr txBox="1"/>
          <p:nvPr/>
        </p:nvSpPr>
        <p:spPr>
          <a:xfrm>
            <a:off x="7886114" y="3997894"/>
            <a:ext cx="17901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Resource Unit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Jeff Wawczak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</a:rPr>
              <a:t>Alicia Brown 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09A012B7-22DB-40E3-B9A4-E015FC0A86D4}"/>
              </a:ext>
            </a:extLst>
          </p:cNvPr>
          <p:cNvSpPr txBox="1"/>
          <p:nvPr/>
        </p:nvSpPr>
        <p:spPr>
          <a:xfrm>
            <a:off x="4316233" y="3997895"/>
            <a:ext cx="1564938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Mapping/GIS Unit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Eric Holbus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Lucy Stanfield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A5F6ABC6-6A8A-4520-99F5-F16B3C805C09}"/>
              </a:ext>
            </a:extLst>
          </p:cNvPr>
          <p:cNvSpPr txBox="1"/>
          <p:nvPr/>
        </p:nvSpPr>
        <p:spPr>
          <a:xfrm>
            <a:off x="199168" y="135208"/>
            <a:ext cx="3936841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Benton Harbor Drinking Water Study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ICS 207 – Planning Organization Chart</a:t>
            </a:r>
            <a:endParaRPr kumimoji="0" lang="en-US" sz="1400" b="1" i="0" u="none" strike="noStrike" kern="1200" cap="none" spc="0" normalizeH="0" baseline="0" noProof="0" dirty="0">
              <a:ln w="0"/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 Dec 2021 0800 to 17 Dec 2021 1700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Date: 01 December 2021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105D9F8D-D528-4711-9CEA-5C5D48B106C6}"/>
              </a:ext>
            </a:extLst>
          </p:cNvPr>
          <p:cNvSpPr txBox="1"/>
          <p:nvPr/>
        </p:nvSpPr>
        <p:spPr>
          <a:xfrm>
            <a:off x="6152681" y="4000123"/>
            <a:ext cx="1564938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Situation Unit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Janien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 Turner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</a:rPr>
              <a:t>Brandon Pursel EPA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102C9EB-02E6-410B-8010-5FD920E2A330}"/>
              </a:ext>
            </a:extLst>
          </p:cNvPr>
          <p:cNvCxnSpPr>
            <a:cxnSpLocks/>
          </p:cNvCxnSpPr>
          <p:nvPr/>
        </p:nvCxnSpPr>
        <p:spPr>
          <a:xfrm>
            <a:off x="1224589" y="3638357"/>
            <a:ext cx="9413074" cy="1633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5F207431-442C-4EA6-9DB6-1CD3AE73624C}"/>
              </a:ext>
            </a:extLst>
          </p:cNvPr>
          <p:cNvSpPr txBox="1"/>
          <p:nvPr/>
        </p:nvSpPr>
        <p:spPr>
          <a:xfrm>
            <a:off x="477886" y="5153339"/>
            <a:ext cx="1548564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See ENVL Unit 207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B10AEA4-2FD2-4396-A286-F92AED466F69}"/>
              </a:ext>
            </a:extLst>
          </p:cNvPr>
          <p:cNvSpPr txBox="1"/>
          <p:nvPr/>
        </p:nvSpPr>
        <p:spPr>
          <a:xfrm>
            <a:off x="2437074" y="5361368"/>
            <a:ext cx="1548564" cy="27699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/>
              </a:rPr>
              <a:t>See ENVL Unit 207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BA9F9B-E946-41BA-B72A-C13A72BF1CA0}"/>
              </a:ext>
            </a:extLst>
          </p:cNvPr>
          <p:cNvSpPr txBox="1"/>
          <p:nvPr/>
        </p:nvSpPr>
        <p:spPr>
          <a:xfrm>
            <a:off x="7512480" y="258318"/>
            <a:ext cx="432746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Virtual and Remote</a:t>
            </a:r>
          </a:p>
        </p:txBody>
      </p:sp>
    </p:spTree>
    <p:extLst>
      <p:ext uri="{BB962C8B-B14F-4D97-AF65-F5344CB8AC3E}">
        <p14:creationId xmlns:p14="http://schemas.microsoft.com/office/powerpoint/2010/main" val="2441884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87AFD74-4114-4D80-9308-3CBD4BC1C1BE}"/>
              </a:ext>
            </a:extLst>
          </p:cNvPr>
          <p:cNvCxnSpPr>
            <a:cxnSpLocks/>
          </p:cNvCxnSpPr>
          <p:nvPr/>
        </p:nvCxnSpPr>
        <p:spPr>
          <a:xfrm flipH="1">
            <a:off x="6047424" y="1185257"/>
            <a:ext cx="1" cy="86315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2EA9AE8-432A-41EC-AA23-6D59680B0632}"/>
              </a:ext>
            </a:extLst>
          </p:cNvPr>
          <p:cNvCxnSpPr>
            <a:cxnSpLocks/>
          </p:cNvCxnSpPr>
          <p:nvPr/>
        </p:nvCxnSpPr>
        <p:spPr>
          <a:xfrm>
            <a:off x="7168815" y="2041936"/>
            <a:ext cx="0" cy="24152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344A2A0-AD09-4B09-AA0A-DCA9E484B238}"/>
              </a:ext>
            </a:extLst>
          </p:cNvPr>
          <p:cNvCxnSpPr>
            <a:cxnSpLocks/>
          </p:cNvCxnSpPr>
          <p:nvPr/>
        </p:nvCxnSpPr>
        <p:spPr>
          <a:xfrm>
            <a:off x="9881670" y="2038109"/>
            <a:ext cx="68314" cy="378855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2EE5E637-62E5-4FEB-B138-2ED744BD401F}"/>
              </a:ext>
            </a:extLst>
          </p:cNvPr>
          <p:cNvCxnSpPr>
            <a:cxnSpLocks/>
          </p:cNvCxnSpPr>
          <p:nvPr/>
        </p:nvCxnSpPr>
        <p:spPr>
          <a:xfrm>
            <a:off x="1986046" y="2021087"/>
            <a:ext cx="38768" cy="261718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F357FC6-87A9-4505-BCAC-87461C1B5A3D}"/>
              </a:ext>
            </a:extLst>
          </p:cNvPr>
          <p:cNvCxnSpPr>
            <a:cxnSpLocks/>
          </p:cNvCxnSpPr>
          <p:nvPr/>
        </p:nvCxnSpPr>
        <p:spPr>
          <a:xfrm>
            <a:off x="4791883" y="2030158"/>
            <a:ext cx="0" cy="232637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9C98DED8-A757-49D0-9EDD-2B5D2BC6F866}"/>
              </a:ext>
            </a:extLst>
          </p:cNvPr>
          <p:cNvSpPr txBox="1"/>
          <p:nvPr/>
        </p:nvSpPr>
        <p:spPr>
          <a:xfrm>
            <a:off x="4564087" y="547804"/>
            <a:ext cx="2974249" cy="1292662"/>
          </a:xfrm>
          <a:prstGeom prst="rect">
            <a:avLst/>
          </a:prstGeom>
          <a:solidFill>
            <a:srgbClr val="F1979D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Operations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Andy Maguire EPA</a:t>
            </a: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Deputy Operations</a:t>
            </a:r>
            <a:endParaRPr kumimoji="0" lang="en-US" sz="14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lt"/>
                <a:cs typeface="Calibri" panose="020F0502020204030204"/>
              </a:rPr>
              <a:t>Candice Bauer EPA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Lisa Quiggle MDHHS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Aaron Ward MDHHS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DB0EDB1-1F29-41DD-BB76-8DCF2C323F3B}"/>
              </a:ext>
            </a:extLst>
          </p:cNvPr>
          <p:cNvSpPr txBox="1"/>
          <p:nvPr/>
        </p:nvSpPr>
        <p:spPr>
          <a:xfrm>
            <a:off x="1197196" y="2261915"/>
            <a:ext cx="1726600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Sampling Branch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Peg Donnelly WD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Joan Rogers ECAD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Tony </a:t>
            </a:r>
            <a:r>
              <a:rPr kumimoji="0" lang="en-US" sz="12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Pavone</a:t>
            </a: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MDHHS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5402BC8-195D-4184-A27F-0D9072535D31}"/>
              </a:ext>
            </a:extLst>
          </p:cNvPr>
          <p:cNvSpPr txBox="1"/>
          <p:nvPr/>
        </p:nvSpPr>
        <p:spPr>
          <a:xfrm>
            <a:off x="3985360" y="2284782"/>
            <a:ext cx="17266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Field Laboratory Branch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Peg Donnelly WD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Joan Rogers ECAD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F1B7872-5DE0-40EF-87C9-9A554365FCF7}"/>
              </a:ext>
            </a:extLst>
          </p:cNvPr>
          <p:cNvSpPr txBox="1"/>
          <p:nvPr/>
        </p:nvSpPr>
        <p:spPr>
          <a:xfrm>
            <a:off x="6337067" y="2275159"/>
            <a:ext cx="1726600" cy="101566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Laboratory Branch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Heather Shoven CRL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Jonathan Pressman ORD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FF119AE-F304-4455-BE2C-1EFE1DB11889}"/>
              </a:ext>
            </a:extLst>
          </p:cNvPr>
          <p:cNvSpPr txBox="1"/>
          <p:nvPr/>
        </p:nvSpPr>
        <p:spPr>
          <a:xfrm>
            <a:off x="134629" y="151208"/>
            <a:ext cx="3352752" cy="95410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Benton Harbor Drinking Water Study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ICS 207 – OPS Organization Chart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06 Dec 2021 0800 to 17 Dec 2021 1700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 w="0"/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Calibri"/>
              </a:rPr>
              <a:t>Date: 02 December 2021 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64D8AD32-EC10-4CAC-BB2F-F38BFDC9028F}"/>
              </a:ext>
            </a:extLst>
          </p:cNvPr>
          <p:cNvCxnSpPr>
            <a:cxnSpLocks/>
          </p:cNvCxnSpPr>
          <p:nvPr/>
        </p:nvCxnSpPr>
        <p:spPr>
          <a:xfrm>
            <a:off x="1982161" y="2026446"/>
            <a:ext cx="7899509" cy="2644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E14A24F8-72C8-4057-B0F6-E1101CD653FB}"/>
              </a:ext>
            </a:extLst>
          </p:cNvPr>
          <p:cNvSpPr txBox="1"/>
          <p:nvPr/>
        </p:nvSpPr>
        <p:spPr>
          <a:xfrm>
            <a:off x="8345639" y="982577"/>
            <a:ext cx="1726600" cy="46166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Technical Specialist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Jonathan Burian WD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CB859362-3F27-4EAB-91A4-0E89B47C6531}"/>
              </a:ext>
            </a:extLst>
          </p:cNvPr>
          <p:cNvCxnSpPr>
            <a:cxnSpLocks/>
            <a:stCxn id="17" idx="3"/>
          </p:cNvCxnSpPr>
          <p:nvPr/>
        </p:nvCxnSpPr>
        <p:spPr>
          <a:xfrm>
            <a:off x="7538336" y="1194135"/>
            <a:ext cx="80730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654A3E0D-947D-464A-815D-B9AA3606AF67}"/>
              </a:ext>
            </a:extLst>
          </p:cNvPr>
          <p:cNvCxnSpPr>
            <a:cxnSpLocks/>
          </p:cNvCxnSpPr>
          <p:nvPr/>
        </p:nvCxnSpPr>
        <p:spPr>
          <a:xfrm flipH="1">
            <a:off x="1136290" y="4701226"/>
            <a:ext cx="21264" cy="109880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D9CA981E-F135-403B-82F1-D2999A54B9D9}"/>
              </a:ext>
            </a:extLst>
          </p:cNvPr>
          <p:cNvCxnSpPr>
            <a:cxnSpLocks/>
          </p:cNvCxnSpPr>
          <p:nvPr/>
        </p:nvCxnSpPr>
        <p:spPr>
          <a:xfrm>
            <a:off x="2922438" y="4572432"/>
            <a:ext cx="0" cy="14609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7EAB27E-C76B-471D-875F-5ECF2AE42863}"/>
              </a:ext>
            </a:extLst>
          </p:cNvPr>
          <p:cNvCxnSpPr/>
          <p:nvPr/>
        </p:nvCxnSpPr>
        <p:spPr>
          <a:xfrm>
            <a:off x="1655901" y="4630202"/>
            <a:ext cx="7874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E6BE4CD0-A142-4279-9883-550A9DA1EB6E}"/>
              </a:ext>
            </a:extLst>
          </p:cNvPr>
          <p:cNvSpPr txBox="1"/>
          <p:nvPr/>
        </p:nvSpPr>
        <p:spPr>
          <a:xfrm>
            <a:off x="522120" y="4429016"/>
            <a:ext cx="1316248" cy="400110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Rapid Filter Screening Group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1F3245E-6F2B-409E-9579-467D936B0DA4}"/>
              </a:ext>
            </a:extLst>
          </p:cNvPr>
          <p:cNvSpPr txBox="1"/>
          <p:nvPr/>
        </p:nvSpPr>
        <p:spPr>
          <a:xfrm>
            <a:off x="2288409" y="4356532"/>
            <a:ext cx="1273800" cy="553998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Sequential Sampling /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Particulate Group</a:t>
            </a: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5CE04E-1DC4-46BB-B5E8-64865F6ACB70}"/>
              </a:ext>
            </a:extLst>
          </p:cNvPr>
          <p:cNvSpPr txBox="1"/>
          <p:nvPr/>
        </p:nvSpPr>
        <p:spPr>
          <a:xfrm>
            <a:off x="334987" y="4963206"/>
            <a:ext cx="1665253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Team 1 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Clare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Sheib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-Feeley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Alex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Flevarakis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Kevin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Kasischke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MDHHS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28A8068-36D7-44EB-8C96-BA2403FDC570}"/>
              </a:ext>
            </a:extLst>
          </p:cNvPr>
          <p:cNvSpPr txBox="1"/>
          <p:nvPr/>
        </p:nvSpPr>
        <p:spPr>
          <a:xfrm>
            <a:off x="2133050" y="5029412"/>
            <a:ext cx="1620359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Team 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Mike DeLong MSG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Cheryl Burdett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Kevin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Gaughan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EPA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5E65D9-8CFB-4E07-AAF4-F422AAFC73F4}"/>
              </a:ext>
            </a:extLst>
          </p:cNvPr>
          <p:cNvSpPr txBox="1"/>
          <p:nvPr/>
        </p:nvSpPr>
        <p:spPr>
          <a:xfrm>
            <a:off x="234393" y="5789078"/>
            <a:ext cx="1851003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Team 2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Mari Nord 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John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Nguywen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Frank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Schenkhuizen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MDHHS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BD948464-44A1-4B7B-B0C9-F13859DAE11A}"/>
              </a:ext>
            </a:extLst>
          </p:cNvPr>
          <p:cNvSpPr txBox="1"/>
          <p:nvPr/>
        </p:nvSpPr>
        <p:spPr>
          <a:xfrm>
            <a:off x="2254541" y="5838902"/>
            <a:ext cx="1397428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Team 4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Jodie Opie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Jessica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Bankey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MSG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Rabia Azam MSG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2938A01E-01FD-4115-9745-CBE07863330B}"/>
              </a:ext>
            </a:extLst>
          </p:cNvPr>
          <p:cNvSpPr txBox="1"/>
          <p:nvPr/>
        </p:nvSpPr>
        <p:spPr>
          <a:xfrm>
            <a:off x="1441368" y="3561326"/>
            <a:ext cx="1246504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Filter Installation Strike Team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(1)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(1) MDHHS/MSG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2832057-5934-42C0-9837-1A888CD41373}"/>
              </a:ext>
            </a:extLst>
          </p:cNvPr>
          <p:cNvSpPr txBox="1"/>
          <p:nvPr/>
        </p:nvSpPr>
        <p:spPr>
          <a:xfrm>
            <a:off x="4048149" y="4069179"/>
            <a:ext cx="1612377" cy="553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Team 1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Mostafa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Noureldin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 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Michelle Kerr EPA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8E4F329-5872-4AE8-AF3F-DA957F24D665}"/>
              </a:ext>
            </a:extLst>
          </p:cNvPr>
          <p:cNvSpPr txBox="1"/>
          <p:nvPr/>
        </p:nvSpPr>
        <p:spPr>
          <a:xfrm>
            <a:off x="4095241" y="3418691"/>
            <a:ext cx="1474199" cy="55399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Courier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Margo Carrothers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Fred Bartman EPA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B8B0631-5274-484A-AD42-EE8B3B02F6A8}"/>
              </a:ext>
            </a:extLst>
          </p:cNvPr>
          <p:cNvSpPr txBox="1"/>
          <p:nvPr/>
        </p:nvSpPr>
        <p:spPr>
          <a:xfrm>
            <a:off x="8613624" y="2284395"/>
            <a:ext cx="2666002" cy="120032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Community Involvement Branch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Diane Russell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CarTyea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Mathies MDHHS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Calibri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Gina Campuzano, Cheryl Vaccarello TT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6FA31678-6246-446E-87E7-5D2F580AC4DC}"/>
              </a:ext>
            </a:extLst>
          </p:cNvPr>
          <p:cNvSpPr txBox="1"/>
          <p:nvPr/>
        </p:nvSpPr>
        <p:spPr>
          <a:xfrm>
            <a:off x="8954378" y="4583847"/>
            <a:ext cx="2051682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Outreach Group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Diane Russell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Regina Strong EGLE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Lakecia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Powell-Denson MDHHS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99015EE-09FF-4095-88E0-E7EDE83AD972}"/>
              </a:ext>
            </a:extLst>
          </p:cNvPr>
          <p:cNvSpPr txBox="1"/>
          <p:nvPr/>
        </p:nvSpPr>
        <p:spPr>
          <a:xfrm>
            <a:off x="8910280" y="3603361"/>
            <a:ext cx="2143486" cy="8617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Scheduling &amp; Sampling Support Group 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Sue </a:t>
            </a:r>
            <a:r>
              <a:rPr kumimoji="0" lang="en-US" sz="1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Manente</a:t>
            </a: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MDHHS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Diane Russell EPA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(5) EPA CRS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D15EDA43-2D73-4DEE-A0D8-72332FB0B53B}"/>
              </a:ext>
            </a:extLst>
          </p:cNvPr>
          <p:cNvSpPr txBox="1"/>
          <p:nvPr/>
        </p:nvSpPr>
        <p:spPr>
          <a:xfrm>
            <a:off x="8954619" y="5445547"/>
            <a:ext cx="2051682" cy="861774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Results Communication Group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Tom Mendez WD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Sam Blazey WD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Kris Donaldson EGLE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Isaac Clark MDHHS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673B23EE-5AB2-40E2-AFC6-02173726FECD}"/>
              </a:ext>
            </a:extLst>
          </p:cNvPr>
          <p:cNvSpPr txBox="1"/>
          <p:nvPr/>
        </p:nvSpPr>
        <p:spPr>
          <a:xfrm>
            <a:off x="6444610" y="3481799"/>
            <a:ext cx="1511513" cy="1015663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Analytical Group</a:t>
            </a:r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Rob Snyder CRL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Steve Harmon ORD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Amanda Wroble CRL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Heather Shoven CRL</a:t>
            </a:r>
          </a:p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(9) EPA CRL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4DBCF40A-2199-40EB-8E2F-75C0C8916D95}"/>
              </a:ext>
            </a:extLst>
          </p:cNvPr>
          <p:cNvSpPr txBox="1"/>
          <p:nvPr/>
        </p:nvSpPr>
        <p:spPr>
          <a:xfrm>
            <a:off x="10080348" y="151208"/>
            <a:ext cx="12073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</a:rPr>
              <a:t>Field</a:t>
            </a:r>
          </a:p>
        </p:txBody>
      </p:sp>
    </p:spTree>
    <p:extLst>
      <p:ext uri="{BB962C8B-B14F-4D97-AF65-F5344CB8AC3E}">
        <p14:creationId xmlns:p14="http://schemas.microsoft.com/office/powerpoint/2010/main" val="16939309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C1C16FB0-90BA-4C22-9838-8B5A4E6451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63875" y="483379"/>
            <a:ext cx="3538354" cy="6016427"/>
          </a:xfrm>
          <a:prstGeom prst="rect">
            <a:avLst/>
          </a:prstGeom>
        </p:spPr>
      </p:pic>
      <p:sp>
        <p:nvSpPr>
          <p:cNvPr id="12" name="AutoShape 49">
            <a:extLst>
              <a:ext uri="{FF2B5EF4-FFF2-40B4-BE49-F238E27FC236}">
                <a16:creationId xmlns:a16="http://schemas.microsoft.com/office/drawing/2014/main" id="{A3A7A020-0948-4673-9B14-26E703CE2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92823" y="2357451"/>
            <a:ext cx="912429" cy="646332"/>
          </a:xfrm>
          <a:prstGeom prst="roundRect">
            <a:avLst>
              <a:gd name="adj" fmla="val 16667"/>
            </a:avLst>
          </a:prstGeom>
          <a:noFill/>
          <a:ln w="952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ECB355-0EC2-4F80-9A67-AEEE2DD7B799}"/>
              </a:ext>
            </a:extLst>
          </p:cNvPr>
          <p:cNvSpPr txBox="1"/>
          <p:nvPr/>
        </p:nvSpPr>
        <p:spPr>
          <a:xfrm>
            <a:off x="124287" y="1571625"/>
            <a:ext cx="2681057" cy="366254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OPs Briefing</a:t>
            </a:r>
            <a:endParaRPr kumimoji="0" lang="en-US" sz="2400" b="1" i="0" u="sng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sng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Conducted at the beginning of each operational period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Presents IAP to </a:t>
            </a:r>
            <a:r>
              <a:rPr kumimoji="0" lang="en-US" sz="2000" b="1" i="0" u="sng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all</a:t>
            </a: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supervisors of tactical resources/operations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>
              <a:ln>
                <a:noFill/>
              </a:ln>
              <a:solidFill>
                <a:srgbClr val="003366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30 min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A78A354-05F4-45DA-8EFF-4E255256B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0097" y="192499"/>
            <a:ext cx="4816801" cy="6289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319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4D82DF2-9C67-4627-A7B1-2F9CE94847E8}"/>
              </a:ext>
            </a:extLst>
          </p:cNvPr>
          <p:cNvSpPr txBox="1"/>
          <p:nvPr/>
        </p:nvSpPr>
        <p:spPr>
          <a:xfrm>
            <a:off x="10445771" y="257949"/>
            <a:ext cx="57259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OP5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5F84C0-00BC-41B2-9A7A-D55B12AA99C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167" t="22370" r="26500" b="10222"/>
          <a:stretch/>
        </p:blipFill>
        <p:spPr>
          <a:xfrm>
            <a:off x="2113986" y="0"/>
            <a:ext cx="8149222" cy="6668878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3F541D1-1E1B-44ED-AEF0-B9E7B24334CA}"/>
              </a:ext>
            </a:extLst>
          </p:cNvPr>
          <p:cNvSpPr/>
          <p:nvPr/>
        </p:nvSpPr>
        <p:spPr>
          <a:xfrm>
            <a:off x="5012259" y="81542"/>
            <a:ext cx="2352676" cy="8667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656195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anded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1923</TotalTime>
  <Words>1138</Words>
  <Application>Microsoft Office PowerPoint</Application>
  <PresentationFormat>Widescreen</PresentationFormat>
  <Paragraphs>322</Paragraphs>
  <Slides>20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Corbel</vt:lpstr>
      <vt:lpstr>Symbol</vt:lpstr>
      <vt:lpstr>Times New Roman</vt:lpstr>
      <vt:lpstr>Wingdings</vt:lpstr>
      <vt:lpstr>Banded</vt:lpstr>
      <vt:lpstr>Office Theme</vt:lpstr>
      <vt:lpstr>1_Office Theme</vt:lpstr>
      <vt:lpstr>Benton Harbor Drinking water study </vt:lpstr>
      <vt:lpstr>Background</vt:lpstr>
      <vt:lpstr>PowerPoint Presentation</vt:lpstr>
      <vt:lpstr>Hybrid Response organization November 6-December 17,2022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Situation Viewer/Dashboard </vt:lpstr>
      <vt:lpstr>PowerPoint Presentation</vt:lpstr>
      <vt:lpstr>PowerPoint Presentation</vt:lpstr>
      <vt:lpstr>PowerPoint Presentation</vt:lpstr>
      <vt:lpstr>Results</vt:lpstr>
      <vt:lpstr>Findings from the Drinking Water Study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Churchill, Kimberly</dc:creator>
  <cp:lastModifiedBy>Durno, Mark</cp:lastModifiedBy>
  <cp:revision>363</cp:revision>
  <dcterms:created xsi:type="dcterms:W3CDTF">2022-02-17T12:24:36Z</dcterms:created>
  <dcterms:modified xsi:type="dcterms:W3CDTF">2022-04-28T18:01:43Z</dcterms:modified>
</cp:coreProperties>
</file>